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11430000" cx="20307300"/>
  <p:notesSz cx="6858000" cy="9144000"/>
  <p:embeddedFontLst>
    <p:embeddedFont>
      <p:font typeface="Nanum Gothic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6" roundtripDataSignature="AMtx7mhOmm3bE9vQpvgGniZqKOUnQ0J4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E273FB-3304-410A-9349-96FBE600FCAD}">
  <a:tblStyle styleId="{09E273FB-3304-410A-9349-96FBE600FCA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NanumGothic-bold.fntdata"/><Relationship Id="rId30" Type="http://schemas.openxmlformats.org/officeDocument/2006/relationships/slide" Target="slides/slide24.xml"/><Relationship Id="rId74" Type="http://schemas.openxmlformats.org/officeDocument/2006/relationships/font" Target="fonts/NanumGothic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customschemas.google.com/relationships/presentationmetadata" Target="meta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56cfceee75_0_1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등장 배경 설명 : 단일 레이어 퍼셉트론으로는 풀지 못하는 문제가 있다?!</a:t>
            </a:r>
            <a:endParaRPr/>
          </a:p>
        </p:txBody>
      </p:sp>
      <p:sp>
        <p:nvSpPr>
          <p:cNvPr id="1206" name="Google Shape;1206;g256cfceee75_0_182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6cfceee75_0_18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0" name="Google Shape;1220;g256cfceee75_0_183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56cfceee75_0_2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235" name="Google Shape;1235;g256cfceee75_0_228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56cfceee75_0_27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7" name="Google Shape;1247;g256cfceee75_0_272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56cfceee75_0_3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4" name="Google Shape;1264;g256cfceee75_0_316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2b099ef0e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4" name="Google Shape;1274;g22b099ef0e3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2b099ef0e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[갯수, 세로 픽셀, 가로 픽셀,3(RGB)] 로 통상적으로 사용된다.</a:t>
            </a:r>
            <a:endParaRPr>
              <a:solidFill>
                <a:srgbClr val="23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5" name="Google Shape;1285;g22b099ef0e3_0_1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2b099ef0e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6" name="Google Shape;1296;g22b099ef0e3_0_2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2b099ef0e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5" name="Google Shape;1305;g22b099ef0e3_0_2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2b099ef0e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g22b099ef0e3_0_3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94fb4fa4a_0_1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7" name="Google Shape;1107;g1494fb4fa4a_0_13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2b099ef0e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9" name="Google Shape;1329;g22b099ef0e3_0_6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2b099ef0e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4" name="Google Shape;1344;g22b099ef0e3_0_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2b099ef0e3_0_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g22b099ef0e3_0_6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2b099ef0e3_0_7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8" name="Google Shape;1368;g22b099ef0e3_0_7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2b099ef0e3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9" name="Google Shape;1379;g22b099ef0e3_0_8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2b099ef0e3_0_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7" name="Google Shape;1387;g22b099ef0e3_0_62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2b099ef0e3_0_8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0" name="Google Shape;1400;g22b099ef0e3_0_83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2b099ef0e3_0_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0" name="Google Shape;1410;g22b099ef0e3_0_85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2b099ef0e3_0_8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20" name="Google Shape;1420;g22b099ef0e3_0_87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2b099ef0e3_0_9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1" name="Google Shape;1431;g22b099ef0e3_0_95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494fb4fa4a_0_3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1494fb4fa4a_0_33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2b099ef0e3_0_9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1" name="Google Shape;1441;g22b099ef0e3_0_96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2b099ef0e3_0_9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4" name="Google Shape;1454;g22b099ef0e3_0_97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2b099ef0e3_0_9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8" name="Google Shape;1468;g22b099ef0e3_0_98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2b099ef0e3_0_7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2" name="Google Shape;1482;g22b099ef0e3_0_75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2b099ef0e3_0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빠른 전달, 피드백이 필요함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전달이 잘 되야함.</a:t>
            </a:r>
            <a:endParaRPr/>
          </a:p>
        </p:txBody>
      </p:sp>
      <p:sp>
        <p:nvSpPr>
          <p:cNvPr id="1492" name="Google Shape;1492;g22b099ef0e3_0_8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56cfceee75_0_3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1" name="Google Shape;1501;g256cfceee75_0_385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56cfceee75_0_3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2" name="Google Shape;1512;g256cfceee75_0_386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2b099ef0e3_0_7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2" name="Google Shape;1522;g22b099ef0e3_0_7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2b099ef0e3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빠른 전달, 피드백이 필요함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전달이 잘 되야함.</a:t>
            </a:r>
            <a:endParaRPr/>
          </a:p>
        </p:txBody>
      </p:sp>
      <p:sp>
        <p:nvSpPr>
          <p:cNvPr id="1532" name="Google Shape;1532;g22b099ef0e3_0_79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2b099ef0e3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input gate , forget gate , output gate</a:t>
            </a:r>
            <a:endParaRPr/>
          </a:p>
        </p:txBody>
      </p:sp>
      <p:sp>
        <p:nvSpPr>
          <p:cNvPr id="1542" name="Google Shape;1542;g22b099ef0e3_0_71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6cfceee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119" name="Google Shape;1119;g256cfceee75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54efb39728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2" name="Google Shape;1552;g254efb39728_0_1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2b099ef0e3_0_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3" name="Google Shape;1563;g22b099ef0e3_0_70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494fb4fa4a_0_3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4" name="Google Shape;1574;g1494fb4fa4a_0_3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2b099ef0e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0" name="Google Shape;1580;g22b099ef0e3_0_9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56cfceee75_0_37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1" name="Google Shape;1591;g256cfceee75_0_375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256cfceee75_0_37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5" name="Google Shape;1605;g256cfceee75_0_376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494fb4fa4a_0_3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오버피팅</a:t>
            </a:r>
            <a:r>
              <a:rPr lang="ko-KR"/>
              <a:t>에 대한 복습 (예시와 그래프) =&gt; 데이터 증강의 다양한 방법 - 텍스트는 문체변환 등 , 이미지는 ,...</a:t>
            </a:r>
            <a:endParaRPr/>
          </a:p>
        </p:txBody>
      </p:sp>
      <p:sp>
        <p:nvSpPr>
          <p:cNvPr id="1620" name="Google Shape;1620;g1494fb4fa4a_0_39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256cfceee75_0_3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6" name="Google Shape;1626;g256cfceee75_0_370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56cfceee75_0_37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5" name="Google Shape;1635;g256cfceee75_0_371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56cfceee75_0_37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8" name="Google Shape;1648;g256cfceee75_0_373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56cfceee75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정답이 있으니 그에 맞는 피드백을 주면서 학습하는 방식 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우리가 아는 대부분의 학습이 지도학습, 다만 .. 라벨링된 데이터가 필요하여 비용이 많이 들어간다.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일례로 국가에서 AI-HUB라는 곳에서 데이터셋 하나만들때 기본 14억 이상임.</a:t>
            </a:r>
            <a:endParaRPr/>
          </a:p>
        </p:txBody>
      </p:sp>
      <p:sp>
        <p:nvSpPr>
          <p:cNvPr id="1127" name="Google Shape;1127;g256cfceee75_0_4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256cfceee75_0_3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9" name="Google Shape;1659;g256cfceee75_0_379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56cfceee75_0_37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가비</a:t>
            </a:r>
            <a:r>
              <a:rPr lang="ko-KR"/>
              <a:t>지 인 가비지 아웃!</a:t>
            </a:r>
            <a:endParaRPr/>
          </a:p>
        </p:txBody>
      </p:sp>
      <p:sp>
        <p:nvSpPr>
          <p:cNvPr id="1669" name="Google Shape;1669;g256cfceee75_0_37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56cfceee75_0_3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가비지 인 가비지 아웃!</a:t>
            </a:r>
            <a:endParaRPr/>
          </a:p>
        </p:txBody>
      </p:sp>
      <p:sp>
        <p:nvSpPr>
          <p:cNvPr id="1678" name="Google Shape;1678;g256cfceee75_0_384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256cfceee75_0_38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687" name="Google Shape;1687;g256cfceee75_0_387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56cfceee75_0_3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697" name="Google Shape;1697;g256cfceee75_0_388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56cfceee75_0_3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708" name="Google Shape;1708;g256cfceee75_0_389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56cfceee75_0_39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719" name="Google Shape;1719;g256cfceee75_0_390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56cfceee75_0_39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730" name="Google Shape;1730;g256cfceee75_0_391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56cfceee75_0_39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모양대로 자르기, 돌리기</a:t>
            </a:r>
            <a:endParaRPr/>
          </a:p>
        </p:txBody>
      </p:sp>
      <p:sp>
        <p:nvSpPr>
          <p:cNvPr id="1741" name="Google Shape;1741;g256cfceee75_0_392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56cfceee75_0_4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2" name="Google Shape;1752;g256cfceee75_0_436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56cfceee75_0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지도 비지도 학습 넣기</a:t>
            </a:r>
            <a:endParaRPr/>
          </a:p>
        </p:txBody>
      </p:sp>
      <p:sp>
        <p:nvSpPr>
          <p:cNvPr id="1143" name="Google Shape;1143;g256cfceee75_0_88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56cfceee75_0_4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2" name="Google Shape;1762;g256cfceee75_0_437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56cfceee75_0_4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3" name="Google Shape;1773;g256cfceee75_0_440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56cfceee75_0_4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4" name="Google Shape;1784;g256cfceee75_0_441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1494fb4fa4a_0_3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5" name="Google Shape;1795;g1494fb4fa4a_0_39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2b099ef0e3_0_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1" name="Google Shape;1801;g22b099ef0e3_0_88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256cfceee75_0_38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</a:t>
            </a:r>
            <a:r>
              <a:rPr lang="ko-KR"/>
              <a:t>서 질문, 왜 모델과 토크나이저를 같이 불러와야할까? 다른걸로 불러오면 어떻게 될까?</a:t>
            </a:r>
            <a:endParaRPr/>
          </a:p>
        </p:txBody>
      </p:sp>
      <p:sp>
        <p:nvSpPr>
          <p:cNvPr id="1812" name="Google Shape;1812;g256cfceee75_0_380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56cfceee75_0_3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질문, 왜 모델과 토크나이저를 같이 불러와야할까? 다른걸로 불러오면 어떻게 될까?</a:t>
            </a:r>
            <a:endParaRPr/>
          </a:p>
        </p:txBody>
      </p:sp>
      <p:sp>
        <p:nvSpPr>
          <p:cNvPr id="1822" name="Google Shape;1822;g256cfceee75_0_383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56cfceee75_0_3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2" name="Google Shape;1832;g256cfceee75_0_382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56cfceee75_0_1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이건 펜으로 쓰면서 설명하는게 좋을 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원래는 1 -&gt; 3 , 3 -&gt; 5 , 5 -&gt; 7 이렇게 예시가 있으면 기울기를 맞출 수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그런데 우리는 x값과 임의의 w를 통해 y를 예측하고 그 값과 실제 값을 비교해(학습해)가며 w를 업데이트한다. </a:t>
            </a:r>
            <a:endParaRPr/>
          </a:p>
        </p:txBody>
      </p:sp>
      <p:sp>
        <p:nvSpPr>
          <p:cNvPr id="1161" name="Google Shape;1161;g256cfceee75_0_178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6cfceee75_0_1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계단함수를 통해서 선형분류는 가능하지만,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학습할때 미분값을 통해 업데이트 해야하는데 계단함수는 미분이 불가능하거나 미분값이 0이다.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미분하기 위해선 스무스 해야함.</a:t>
            </a:r>
            <a:endParaRPr/>
          </a:p>
        </p:txBody>
      </p:sp>
      <p:sp>
        <p:nvSpPr>
          <p:cNvPr id="1176" name="Google Shape;1176;g256cfceee75_0_179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56cfceee75_0_1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계단함수를 통해서 선형분류는 가능하지만,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학습할때 미분값을 통해 업데이트 해야하는데 계단함수는 미분이 불가능하거나 미분값이 0이다.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미분하기 위해선 스무스 해야함.</a:t>
            </a:r>
            <a:endParaRPr/>
          </a:p>
        </p:txBody>
      </p:sp>
      <p:sp>
        <p:nvSpPr>
          <p:cNvPr id="1189" name="Google Shape;1189;g256cfceee75_0_180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7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5304898" y="10578275"/>
            <a:ext cx="4527300" cy="446400"/>
            <a:chOff x="11892139" y="10172835"/>
            <a:chExt cx="4527300" cy="446400"/>
          </a:xfrm>
        </p:grpSpPr>
        <p:sp>
          <p:nvSpPr>
            <p:cNvPr id="15" name="Google Shape;15;p31"/>
            <p:cNvSpPr txBox="1"/>
            <p:nvPr/>
          </p:nvSpPr>
          <p:spPr>
            <a:xfrm>
              <a:off x="11892139" y="10172835"/>
              <a:ext cx="45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 txBox="1"/>
            <p:nvPr/>
          </p:nvSpPr>
          <p:spPr>
            <a:xfrm>
              <a:off x="12621462" y="10234585"/>
              <a:ext cx="24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/>
          <p:nvPr/>
        </p:nvSpPr>
        <p:spPr>
          <a:xfrm>
            <a:off x="1501893" y="6612000"/>
            <a:ext cx="17303512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 txBox="1"/>
          <p:nvPr>
            <p:ph idx="3" type="body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9"/>
          <p:cNvSpPr/>
          <p:nvPr>
            <p:ph idx="4" type="pic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9"/>
          <p:cNvSpPr txBox="1"/>
          <p:nvPr>
            <p:ph idx="5" type="body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9"/>
          <p:cNvSpPr/>
          <p:nvPr>
            <p:ph idx="6" type="pic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/>
          <p:nvPr>
            <p:ph idx="7" type="body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9"/>
          <p:cNvSpPr/>
          <p:nvPr>
            <p:ph idx="8" type="pic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 txBox="1"/>
          <p:nvPr>
            <p:ph idx="9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0"/>
          <p:cNvSpPr/>
          <p:nvPr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0"/>
          <p:cNvSpPr txBox="1"/>
          <p:nvPr>
            <p:ph idx="3" type="body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4" type="body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5" type="body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6" type="body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/>
          <p:nvPr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5" type="body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6" type="body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7" type="body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8" type="body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2"/>
          <p:cNvCxnSpPr>
            <a:stCxn id="179" idx="6"/>
            <a:endCxn id="180" idx="2"/>
          </p:cNvCxnSpPr>
          <p:nvPr/>
        </p:nvCxnSpPr>
        <p:spPr>
          <a:xfrm>
            <a:off x="2636874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42"/>
          <p:cNvSpPr/>
          <p:nvPr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/>
          <p:nvPr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2"/>
          <p:cNvSpPr txBox="1"/>
          <p:nvPr>
            <p:ph idx="3" type="body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2"/>
          <p:cNvSpPr txBox="1"/>
          <p:nvPr>
            <p:ph idx="5" type="body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2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7" type="body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2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9" type="body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2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4" type="body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2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42"/>
          <p:cNvCxnSpPr>
            <a:stCxn id="185" idx="0"/>
            <a:endCxn id="179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42"/>
          <p:cNvCxnSpPr>
            <a:stCxn id="197" idx="0"/>
            <a:endCxn id="181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42"/>
          <p:cNvCxnSpPr>
            <a:stCxn id="194" idx="0"/>
            <a:endCxn id="182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42"/>
          <p:cNvCxnSpPr>
            <a:stCxn id="191" idx="0"/>
            <a:endCxn id="183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42"/>
          <p:cNvCxnSpPr>
            <a:stCxn id="188" idx="0"/>
            <a:endCxn id="180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 rot="5400000">
            <a:off x="5177269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 rot="5400000">
            <a:off x="10475366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>
            <p:ph idx="4" type="body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5" type="body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6" type="body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idx="2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3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/>
          <p:nvPr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4" type="body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/>
          <p:nvPr/>
        </p:nvSpPr>
        <p:spPr>
          <a:xfrm rot="5400000">
            <a:off x="3899311" y="572236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 rot="5400000">
            <a:off x="11806304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/>
          <p:nvPr>
            <p:ph idx="5" type="body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6" type="body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7" type="body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5"/>
          <p:cNvSpPr/>
          <p:nvPr/>
        </p:nvSpPr>
        <p:spPr>
          <a:xfrm rot="5400000">
            <a:off x="7875405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/>
          <p:nvPr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6"/>
          <p:cNvSpPr txBox="1"/>
          <p:nvPr>
            <p:ph idx="3" type="body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4" type="body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5" type="body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6" type="body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7" type="body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8" type="body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6"/>
          <p:cNvSpPr/>
          <p:nvPr/>
        </p:nvSpPr>
        <p:spPr>
          <a:xfrm rot="5400000">
            <a:off x="5485889" y="729425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6"/>
          <p:cNvSpPr/>
          <p:nvPr/>
        </p:nvSpPr>
        <p:spPr>
          <a:xfrm rot="5400000">
            <a:off x="10496300" y="731882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/>
          <p:nvPr/>
        </p:nvSpPr>
        <p:spPr>
          <a:xfrm>
            <a:off x="1763136" y="8441908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>
            <p:ph idx="3" type="body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4" type="body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5" type="body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8"/>
          <p:cNvSpPr/>
          <p:nvPr/>
        </p:nvSpPr>
        <p:spPr>
          <a:xfrm>
            <a:off x="4579930" y="6739821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 txBox="1"/>
          <p:nvPr>
            <p:ph idx="6" type="body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7" type="body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8" type="body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8"/>
          <p:cNvSpPr/>
          <p:nvPr/>
        </p:nvSpPr>
        <p:spPr>
          <a:xfrm>
            <a:off x="7375029" y="4980834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 txBox="1"/>
          <p:nvPr>
            <p:ph idx="9" type="body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13" type="body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4" type="body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0170128" y="3345426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 txBox="1"/>
          <p:nvPr>
            <p:ph idx="15" type="body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10365769" y="449065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7549997" y="614528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734225" y="7901510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9"/>
          <p:cNvSpPr/>
          <p:nvPr>
            <p:ph idx="4" type="pic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49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3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>
            <p:ph idx="3" type="body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0"/>
          <p:cNvSpPr/>
          <p:nvPr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 txBox="1"/>
          <p:nvPr>
            <p:ph idx="4" type="body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body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0"/>
          <p:cNvSpPr/>
          <p:nvPr>
            <p:ph idx="6" type="pic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7" type="pic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/>
          <p:nvPr/>
        </p:nvSpPr>
        <p:spPr>
          <a:xfrm>
            <a:off x="1975370" y="6691603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8305290" y="6684691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8305290" y="3824814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1975370" y="3824814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idx="3" type="body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1"/>
          <p:cNvSpPr/>
          <p:nvPr>
            <p:ph idx="4" type="pic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 txBox="1"/>
          <p:nvPr>
            <p:ph idx="5" type="body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6" type="body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7" type="body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8" type="body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9" type="body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3" type="body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4" type="body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5" type="body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2"/>
          <p:cNvCxnSpPr/>
          <p:nvPr/>
        </p:nvCxnSpPr>
        <p:spPr>
          <a:xfrm>
            <a:off x="7095559" y="9048832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2"/>
          <p:cNvCxnSpPr/>
          <p:nvPr/>
        </p:nvCxnSpPr>
        <p:spPr>
          <a:xfrm>
            <a:off x="6515383" y="75060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>
            <a:off x="5935208" y="596333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>
            <a:off x="5355033" y="44205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3" name="Google Shape;333;p52"/>
          <p:cNvGrpSpPr/>
          <p:nvPr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334" name="Google Shape;334;p52"/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3" name="Google Shape;343;p52"/>
          <p:cNvSpPr txBox="1"/>
          <p:nvPr>
            <p:ph idx="3" type="body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4" type="body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5" type="body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6" type="body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7" type="body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8" type="body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9" type="body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idx="13" type="body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7" name="Google Shape;357;p53"/>
          <p:cNvSpPr/>
          <p:nvPr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3" type="body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3"/>
          <p:cNvSpPr/>
          <p:nvPr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 txBox="1"/>
          <p:nvPr>
            <p:ph idx="4" type="body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3"/>
          <p:cNvSpPr/>
          <p:nvPr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5" type="body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53"/>
          <p:cNvSpPr/>
          <p:nvPr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>
            <p:ph idx="6" type="body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idx="7" type="body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8" type="body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9" type="body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13" type="body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14" type="body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3"/>
          <p:cNvSpPr/>
          <p:nvPr/>
        </p:nvSpPr>
        <p:spPr>
          <a:xfrm rot="5400000">
            <a:off x="7722238" y="6281114"/>
            <a:ext cx="1072852" cy="127330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 txBox="1"/>
          <p:nvPr>
            <p:ph idx="4" type="body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88" name="Google Shape;388;p55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{09E273FB-3304-410A-9349-96FBE600FCAD}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95" name="Google Shape;395;p5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{09E273FB-3304-410A-9349-96FBE600FCAD}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45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402" name="Google Shape;402;p57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{09E273FB-3304-410A-9349-96FBE600FCAD}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5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{09E273FB-3304-410A-9349-96FBE600FCAD}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{09E273FB-3304-410A-9349-96FBE600FCAD}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9"/>
          <p:cNvSpPr/>
          <p:nvPr/>
        </p:nvSpPr>
        <p:spPr>
          <a:xfrm>
            <a:off x="1376445" y="3418994"/>
            <a:ext cx="5398428" cy="7138172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7"/>
          <p:cNvSpPr/>
          <p:nvPr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7"/>
          <p:cNvSpPr/>
          <p:nvPr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3" type="body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4" type="body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5" type="body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6" type="body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7" type="body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8" type="body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body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6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61"/>
          <p:cNvSpPr txBox="1"/>
          <p:nvPr>
            <p:ph idx="4" type="body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5" type="body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6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7" type="body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1"/>
          <p:cNvSpPr txBox="1"/>
          <p:nvPr>
            <p:ph idx="8" type="body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94fb4fa4a_0_1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86"/>
            <a:ext cx="20307299" cy="1142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494fb4fa4a_0_1354"/>
          <p:cNvSpPr txBox="1"/>
          <p:nvPr>
            <p:ph idx="1" type="body"/>
          </p:nvPr>
        </p:nvSpPr>
        <p:spPr>
          <a:xfrm>
            <a:off x="635649" y="3089791"/>
            <a:ext cx="43164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1494fb4fa4a_0_1354"/>
          <p:cNvSpPr txBox="1"/>
          <p:nvPr>
            <p:ph idx="2" type="body"/>
          </p:nvPr>
        </p:nvSpPr>
        <p:spPr>
          <a:xfrm>
            <a:off x="6849643" y="2380488"/>
            <a:ext cx="1270500" cy="7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1494fb4fa4a_0_1354"/>
          <p:cNvSpPr txBox="1"/>
          <p:nvPr>
            <p:ph idx="3" type="body"/>
          </p:nvPr>
        </p:nvSpPr>
        <p:spPr>
          <a:xfrm>
            <a:off x="7983099" y="2380486"/>
            <a:ext cx="10936800" cy="7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1494fb4fa4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70" y="1179591"/>
            <a:ext cx="652585" cy="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494fb4fa4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g1494fb4fa4a_0_1354"/>
          <p:cNvGrpSpPr/>
          <p:nvPr/>
        </p:nvGrpSpPr>
        <p:grpSpPr>
          <a:xfrm>
            <a:off x="702884" y="10591725"/>
            <a:ext cx="4846462" cy="446400"/>
            <a:chOff x="12621458" y="10172839"/>
            <a:chExt cx="4846462" cy="446400"/>
          </a:xfrm>
        </p:grpSpPr>
        <p:sp>
          <p:nvSpPr>
            <p:cNvPr id="450" name="Google Shape;450;g1494fb4fa4a_0_1354"/>
            <p:cNvSpPr txBox="1"/>
            <p:nvPr/>
          </p:nvSpPr>
          <p:spPr>
            <a:xfrm>
              <a:off x="12942720" y="10172839"/>
              <a:ext cx="452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494fb4fa4a_0_1354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2" name="Google Shape;452;g1494fb4fa4a_0_1354"/>
          <p:cNvCxnSpPr/>
          <p:nvPr/>
        </p:nvCxnSpPr>
        <p:spPr>
          <a:xfrm>
            <a:off x="797170" y="2841352"/>
            <a:ext cx="414300" cy="0"/>
          </a:xfrm>
          <a:prstGeom prst="straightConnector1">
            <a:avLst/>
          </a:prstGeom>
          <a:noFill/>
          <a:ln cap="flat" cmpd="sng" w="15875">
            <a:solidFill>
              <a:srgbClr val="2300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1494fb4fa4a_0_1354"/>
          <p:cNvSpPr txBox="1"/>
          <p:nvPr/>
        </p:nvSpPr>
        <p:spPr>
          <a:xfrm>
            <a:off x="1548932" y="1014477"/>
            <a:ext cx="15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">
  <p:cSld name="챕터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494fb4fa4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494fb4fa4a_0_1366"/>
          <p:cNvSpPr txBox="1"/>
          <p:nvPr>
            <p:ph idx="1" type="body"/>
          </p:nvPr>
        </p:nvSpPr>
        <p:spPr>
          <a:xfrm>
            <a:off x="1605002" y="3707664"/>
            <a:ext cx="1139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96"/>
              <a:buFont typeface="Arial"/>
              <a:buNone/>
              <a:defRPr b="0" i="0" sz="5996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1494fb4fa4a_0_1366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Font typeface="Arial"/>
              <a:buNone/>
              <a:defRPr b="1" i="0" sz="68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8" name="Google Shape;458;g1494fb4fa4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494fb4fa4a_0_1366"/>
          <p:cNvGrpSpPr/>
          <p:nvPr/>
        </p:nvGrpSpPr>
        <p:grpSpPr>
          <a:xfrm>
            <a:off x="15285426" y="10578275"/>
            <a:ext cx="4546800" cy="446400"/>
            <a:chOff x="11872667" y="10172835"/>
            <a:chExt cx="4546800" cy="446400"/>
          </a:xfrm>
        </p:grpSpPr>
        <p:sp>
          <p:nvSpPr>
            <p:cNvPr id="460" name="Google Shape;460;g1494fb4fa4a_0_1366"/>
            <p:cNvSpPr txBox="1"/>
            <p:nvPr/>
          </p:nvSpPr>
          <p:spPr>
            <a:xfrm>
              <a:off x="11872667" y="10172835"/>
              <a:ext cx="454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494fb4fa4a_0_1366"/>
            <p:cNvSpPr txBox="1"/>
            <p:nvPr/>
          </p:nvSpPr>
          <p:spPr>
            <a:xfrm>
              <a:off x="12621461" y="10217584"/>
              <a:ext cx="1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g1494fb4fa4a_0_1366"/>
          <p:cNvCxnSpPr/>
          <p:nvPr/>
        </p:nvCxnSpPr>
        <p:spPr>
          <a:xfrm>
            <a:off x="1806867" y="4674841"/>
            <a:ext cx="792000" cy="0"/>
          </a:xfrm>
          <a:prstGeom prst="straightConnector1">
            <a:avLst/>
          </a:prstGeom>
          <a:noFill/>
          <a:ln cap="flat" cmpd="sng" w="15875">
            <a:solidFill>
              <a:srgbClr val="47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494fb4fa4a_0_1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494fb4fa4a_0_13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1494fb4fa4a_0_13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7" name="Google Shape;467;g1494fb4fa4a_0_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494fb4fa4a_0_1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494fb4fa4a_0_13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0" name="Google Shape;470;g1494fb4fa4a_0_137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494fb4fa4a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494fb4fa4a_0_134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4" name="Google Shape;474;g1494fb4fa4a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g1494fb4fa4a_0_134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476" name="Google Shape;476;g1494fb4fa4a_0_134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494fb4fa4a_0_134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g1494fb4fa4a_0_134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494fb4fa4a_0_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494fb4fa4a_0_13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1494fb4fa4a_0_13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1494fb4fa4a_0_13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1494fb4fa4a_0_1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494fb4fa4a_0_1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494fb4fa4a_0_13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1494fb4fa4a_0_13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8" name="Google Shape;488;g1494fb4fa4a_0_1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494fb4fa4a_0_13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0" name="Google Shape;490;g1494fb4fa4a_0_1383"/>
          <p:cNvSpPr txBox="1"/>
          <p:nvPr>
            <p:ph idx="5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1494fb4fa4a_0_13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494fb4fa4a_0_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494fb4fa4a_0_1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1494fb4fa4a_0_1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1494fb4fa4a_0_139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7" name="Google Shape;497;g1494fb4fa4a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494fb4fa4a_0_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494fb4fa4a_0_139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1494fb4fa4a_0_139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1" name="Google Shape;501;g1494fb4fa4a_0_1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494fb4fa4a_0_13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g1494fb4fa4a_0_1396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494fb4fa4a_0_1396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94fb4fa4a_0_1396"/>
          <p:cNvSpPr txBox="1"/>
          <p:nvPr>
            <p:ph idx="5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1494fb4fa4a_0_1396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494fb4fa4a_0_1396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494fb4fa4a_0_1396"/>
          <p:cNvSpPr txBox="1"/>
          <p:nvPr>
            <p:ph idx="6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1494fb4fa4a_0_1396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494fb4fa4a_0_1396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494fb4fa4a_0_1396"/>
          <p:cNvSpPr txBox="1"/>
          <p:nvPr>
            <p:ph idx="7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1494fb4fa4a_0_1396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494fb4fa4a_0_1396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94fb4fa4a_0_1396"/>
          <p:cNvSpPr txBox="1"/>
          <p:nvPr>
            <p:ph idx="8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1494fb4fa4a_0_1396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494fb4fa4a_0_1396"/>
          <p:cNvSpPr txBox="1"/>
          <p:nvPr>
            <p:ph idx="9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1494fb4fa4a_0_1396"/>
          <p:cNvSpPr txBox="1"/>
          <p:nvPr>
            <p:ph idx="13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1494fb4fa4a_0_1396"/>
          <p:cNvSpPr txBox="1"/>
          <p:nvPr>
            <p:ph idx="14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1494fb4fa4a_0_1396"/>
          <p:cNvSpPr txBox="1"/>
          <p:nvPr>
            <p:ph idx="15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1494fb4fa4a_0_1396"/>
          <p:cNvSpPr txBox="1"/>
          <p:nvPr>
            <p:ph idx="16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1494fb4fa4a_0_1396"/>
          <p:cNvSpPr txBox="1"/>
          <p:nvPr>
            <p:ph idx="17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g1494fb4fa4a_0_1396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g1494fb4fa4a_0_1396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494fb4fa4a_0_1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494fb4fa4a_0_14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1494fb4fa4a_0_14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1494fb4fa4a_0_1428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9" name="Google Shape;529;g1494fb4fa4a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94fb4fa4a_0_1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g1494fb4fa4a_0_1428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1494fb4fa4a_0_1428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3" name="Google Shape;533;g1494fb4fa4a_0_1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g1494fb4fa4a_0_1428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535" name="Google Shape;535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1494fb4fa4a_0_1428"/>
          <p:cNvSpPr txBox="1"/>
          <p:nvPr>
            <p:ph idx="5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8" name="Google Shape;538;g1494fb4fa4a_0_1428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539" name="Google Shape;539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1494fb4fa4a_0_1428"/>
          <p:cNvSpPr txBox="1"/>
          <p:nvPr>
            <p:ph idx="6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2" name="Google Shape;542;g1494fb4fa4a_0_1428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543" name="Google Shape;543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1494fb4fa4a_0_1428"/>
          <p:cNvSpPr txBox="1"/>
          <p:nvPr>
            <p:ph idx="7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1494fb4fa4a_0_1428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494fb4fa4a_0_1428"/>
          <p:cNvSpPr txBox="1"/>
          <p:nvPr>
            <p:ph idx="8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1494fb4fa4a_0_1428"/>
          <p:cNvSpPr txBox="1"/>
          <p:nvPr>
            <p:ph idx="9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1494fb4fa4a_0_1428"/>
          <p:cNvSpPr txBox="1"/>
          <p:nvPr>
            <p:ph idx="13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1494fb4fa4a_0_1428"/>
          <p:cNvSpPr txBox="1"/>
          <p:nvPr>
            <p:ph idx="14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1494fb4fa4a_0_1428"/>
          <p:cNvSpPr txBox="1"/>
          <p:nvPr>
            <p:ph idx="15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1494fb4fa4a_0_1428"/>
          <p:cNvSpPr txBox="1"/>
          <p:nvPr>
            <p:ph idx="1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g1494fb4fa4a_0_1428"/>
          <p:cNvSpPr txBox="1"/>
          <p:nvPr>
            <p:ph idx="1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g1494fb4fa4a_0_142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494fb4fa4a_0_1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494fb4fa4a_0_1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1494fb4fa4a_0_1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g1494fb4fa4a_0_145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0" name="Google Shape;560;g1494fb4fa4a_0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494fb4fa4a_0_1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494fb4fa4a_0_145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g1494fb4fa4a_0_145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4" name="Google Shape;564;g1494fb4fa4a_0_1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494fb4fa4a_0_1459"/>
          <p:cNvSpPr/>
          <p:nvPr>
            <p:ph idx="5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1494fb4fa4a_0_1459"/>
          <p:cNvSpPr txBox="1"/>
          <p:nvPr>
            <p:ph idx="6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1494fb4fa4a_0_1459"/>
          <p:cNvSpPr txBox="1"/>
          <p:nvPr>
            <p:ph idx="7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1494fb4fa4a_0_1459"/>
          <p:cNvSpPr txBox="1"/>
          <p:nvPr>
            <p:ph idx="8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1494fb4fa4a_0_1459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1494fb4fa4a_0_1459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1494fb4fa4a_0_145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33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 rot="5400000">
            <a:off x="3377649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 rot="5400000">
            <a:off x="6379266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3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 rot="5400000">
            <a:off x="9380883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 txBox="1"/>
          <p:nvPr>
            <p:ph idx="5" type="body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 rot="5400000">
            <a:off x="12382500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3"/>
          <p:cNvSpPr txBox="1"/>
          <p:nvPr>
            <p:ph idx="6" type="body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 txBox="1"/>
          <p:nvPr>
            <p:ph idx="7" type="body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494fb4fa4a_0_1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494fb4fa4a_0_14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1494fb4fa4a_0_14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1494fb4fa4a_0_147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g1494fb4fa4a_0_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494fb4fa4a_0_1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494fb4fa4a_0_147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g1494fb4fa4a_0_147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1" name="Google Shape;581;g1494fb4fa4a_0_1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494fb4fa4a_0_1476"/>
          <p:cNvSpPr txBox="1"/>
          <p:nvPr>
            <p:ph idx="5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1494fb4fa4a_0_1476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1494fb4fa4a_0_147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g1494fb4fa4a_0_147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g1494fb4fa4a_0_147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1494fb4fa4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94fb4fa4a_0_14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1494fb4fa4a_0_14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1494fb4fa4a_0_149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2" name="Google Shape;592;g1494fb4fa4a_0_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494fb4fa4a_0_1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g1494fb4fa4a_0_149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1494fb4fa4a_0_149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6" name="Google Shape;596;g1494fb4fa4a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494fb4fa4a_0_149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1494fb4fa4a_0_149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g1494fb4fa4a_0_149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g1494fb4fa4a_0_149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g1494fb4fa4a_0_14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494fb4fa4a_0_1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494fb4fa4a_0_15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1494fb4fa4a_0_15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g1494fb4fa4a_0_150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7" name="Google Shape;607;g1494fb4fa4a_0_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94fb4fa4a_0_1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g1494fb4fa4a_0_150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g1494fb4fa4a_0_150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1" name="Google Shape;611;g1494fb4fa4a_0_1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494fb4fa4a_0_1506"/>
          <p:cNvSpPr/>
          <p:nvPr>
            <p:ph idx="5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g1494fb4fa4a_0_1506"/>
          <p:cNvSpPr txBox="1"/>
          <p:nvPr>
            <p:ph idx="6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1494fb4fa4a_0_150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g1494fb4fa4a_0_150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6" name="Google Shape;616;g1494fb4fa4a_0_1506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1494fb4fa4a_0_15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494fb4fa4a_0_1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494fb4fa4a_0_15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g1494fb4fa4a_0_15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1494fb4fa4a_0_15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g1494fb4fa4a_0_1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94fb4fa4a_0_1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1494fb4fa4a_0_15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1494fb4fa4a_0_15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7" name="Google Shape;627;g1494fb4fa4a_0_1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494fb4fa4a_0_1522"/>
          <p:cNvSpPr txBox="1"/>
          <p:nvPr>
            <p:ph idx="5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g1494fb4fa4a_0_1522"/>
          <p:cNvSpPr/>
          <p:nvPr>
            <p:ph idx="6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g1494fb4fa4a_0_1522"/>
          <p:cNvSpPr txBox="1"/>
          <p:nvPr>
            <p:ph idx="7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1494fb4fa4a_0_1522"/>
          <p:cNvSpPr/>
          <p:nvPr>
            <p:ph idx="8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g1494fb4fa4a_0_1522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g1494fb4fa4a_0_1522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1494fb4fa4a_0_15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5" name="Google Shape;635;g1494fb4fa4a_0_1522"/>
          <p:cNvSpPr txBox="1"/>
          <p:nvPr>
            <p:ph idx="14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494fb4fa4a_0_1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494fb4fa4a_0_15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g1494fb4fa4a_0_15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1494fb4fa4a_0_154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1" name="Google Shape;641;g1494fb4fa4a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494fb4fa4a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1494fb4fa4a_0_154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g1494fb4fa4a_0_154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5" name="Google Shape;645;g1494fb4fa4a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94fb4fa4a_0_1540"/>
          <p:cNvSpPr txBox="1"/>
          <p:nvPr>
            <p:ph idx="5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1494fb4fa4a_0_1540"/>
          <p:cNvSpPr/>
          <p:nvPr>
            <p:ph idx="6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494fb4fa4a_0_1540"/>
          <p:cNvSpPr txBox="1"/>
          <p:nvPr>
            <p:ph idx="7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g1494fb4fa4a_0_1540"/>
          <p:cNvSpPr/>
          <p:nvPr>
            <p:ph idx="8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494fb4fa4a_0_1540"/>
          <p:cNvSpPr txBox="1"/>
          <p:nvPr>
            <p:ph idx="9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g1494fb4fa4a_0_1540"/>
          <p:cNvSpPr/>
          <p:nvPr>
            <p:ph idx="13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494fb4fa4a_0_1540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1494fb4fa4a_0_1540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1494fb4fa4a_0_154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5" name="Google Shape;655;g1494fb4fa4a_0_1540"/>
          <p:cNvSpPr txBox="1"/>
          <p:nvPr>
            <p:ph idx="16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494fb4fa4a_0_15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494fb4fa4a_0_15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1494fb4fa4a_0_15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1494fb4fa4a_0_15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1" name="Google Shape;661;g1494fb4fa4a_0_1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494fb4fa4a_0_1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494fb4fa4a_0_15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g1494fb4fa4a_0_15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5" name="Google Shape;665;g1494fb4fa4a_0_1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494fb4fa4a_0_156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94fb4fa4a_0_156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94fb4fa4a_0_156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94fb4fa4a_0_156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94fb4fa4a_0_156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1494fb4fa4a_0_156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494fb4fa4a_0_156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494fb4fa4a_0_156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1494fb4fa4a_0_1560"/>
          <p:cNvSpPr txBox="1"/>
          <p:nvPr>
            <p:ph idx="5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g1494fb4fa4a_0_1560"/>
          <p:cNvSpPr txBox="1"/>
          <p:nvPr>
            <p:ph idx="6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g1494fb4fa4a_0_1560"/>
          <p:cNvSpPr txBox="1"/>
          <p:nvPr>
            <p:ph idx="7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g1494fb4fa4a_0_1560"/>
          <p:cNvSpPr txBox="1"/>
          <p:nvPr>
            <p:ph idx="8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1494fb4fa4a_0_15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g1494fb4fa4a_0_15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1494fb4fa4a_0_15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1494fb4fa4a_0_15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494fb4fa4a_0_15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g1494fb4fa4a_0_15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1494fb4fa4a_0_1585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6" name="Google Shape;686;g1494fb4fa4a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4fb4fa4a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g1494fb4fa4a_0_1585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g1494fb4fa4a_0_1585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0" name="Google Shape;690;g1494fb4fa4a_0_1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494fb4fa4a_0_1585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494fb4fa4a_0_1585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494fb4fa4a_0_1585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494fb4fa4a_0_1585"/>
          <p:cNvSpPr txBox="1"/>
          <p:nvPr>
            <p:ph idx="5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1494fb4fa4a_0_1585"/>
          <p:cNvSpPr txBox="1"/>
          <p:nvPr>
            <p:ph idx="6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1494fb4fa4a_0_1585"/>
          <p:cNvSpPr txBox="1"/>
          <p:nvPr>
            <p:ph idx="7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1494fb4fa4a_0_1585"/>
          <p:cNvSpPr txBox="1"/>
          <p:nvPr>
            <p:ph idx="8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1494fb4fa4a_0_1585"/>
          <p:cNvSpPr txBox="1"/>
          <p:nvPr>
            <p:ph idx="9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g1494fb4fa4a_0_1585"/>
          <p:cNvSpPr txBox="1"/>
          <p:nvPr>
            <p:ph idx="13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g1494fb4fa4a_0_1585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g1494fb4fa4a_0_1585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g1494fb4fa4a_0_15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494fb4fa4a_0_1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494fb4fa4a_0_16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1494fb4fa4a_0_16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g1494fb4fa4a_0_16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8" name="Google Shape;708;g1494fb4fa4a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494fb4fa4a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1494fb4fa4a_0_16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1494fb4fa4a_0_16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2" name="Google Shape;712;g1494fb4fa4a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1494fb4fa4a_0_1607"/>
          <p:cNvCxnSpPr>
            <a:stCxn id="714" idx="6"/>
            <a:endCxn id="71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1494fb4fa4a_0_1607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1494fb4fa4a_0_1607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1494fb4fa4a_0_1607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494fb4fa4a_0_1607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494fb4fa4a_0_1607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494fb4fa4a_0_1607"/>
          <p:cNvSpPr txBox="1"/>
          <p:nvPr>
            <p:ph idx="5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1494fb4fa4a_0_1607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494fb4fa4a_0_1607"/>
          <p:cNvSpPr txBox="1"/>
          <p:nvPr>
            <p:ph idx="6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1494fb4fa4a_0_1607"/>
          <p:cNvSpPr txBox="1"/>
          <p:nvPr>
            <p:ph idx="7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1494fb4fa4a_0_1607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494fb4fa4a_0_1607"/>
          <p:cNvSpPr txBox="1"/>
          <p:nvPr>
            <p:ph idx="8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g1494fb4fa4a_0_1607"/>
          <p:cNvSpPr txBox="1"/>
          <p:nvPr>
            <p:ph idx="9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g1494fb4fa4a_0_1607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494fb4fa4a_0_1607"/>
          <p:cNvSpPr txBox="1"/>
          <p:nvPr>
            <p:ph idx="13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1494fb4fa4a_0_1607"/>
          <p:cNvSpPr txBox="1"/>
          <p:nvPr>
            <p:ph idx="14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1494fb4fa4a_0_1607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494fb4fa4a_0_1607"/>
          <p:cNvSpPr txBox="1"/>
          <p:nvPr>
            <p:ph idx="15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1494fb4fa4a_0_1607"/>
          <p:cNvSpPr txBox="1"/>
          <p:nvPr>
            <p:ph idx="16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g1494fb4fa4a_0_1607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494fb4fa4a_0_1607"/>
          <p:cNvSpPr txBox="1"/>
          <p:nvPr>
            <p:ph idx="17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4" name="Google Shape;734;g1494fb4fa4a_0_1607"/>
          <p:cNvCxnSpPr>
            <a:stCxn id="720" idx="0"/>
            <a:endCxn id="71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g1494fb4fa4a_0_1607"/>
          <p:cNvCxnSpPr>
            <a:stCxn id="732" idx="0"/>
            <a:endCxn id="71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g1494fb4fa4a_0_1607"/>
          <p:cNvCxnSpPr>
            <a:stCxn id="729" idx="0"/>
            <a:endCxn id="71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7" name="Google Shape;737;g1494fb4fa4a_0_1607"/>
          <p:cNvCxnSpPr>
            <a:stCxn id="726" idx="0"/>
            <a:endCxn id="71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1494fb4fa4a_0_1607"/>
          <p:cNvCxnSpPr>
            <a:stCxn id="723" idx="0"/>
            <a:endCxn id="71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1494fb4fa4a_0_1607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1494fb4fa4a_0_1607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1494fb4fa4a_0_16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494fb4fa4a_0_16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494fb4fa4a_0_16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g1494fb4fa4a_0_16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g1494fb4fa4a_0_164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7" name="Google Shape;747;g1494fb4fa4a_0_1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94fb4fa4a_0_1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g1494fb4fa4a_0_164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g1494fb4fa4a_0_164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1" name="Google Shape;751;g1494fb4fa4a_0_16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494fb4fa4a_0_1646"/>
          <p:cNvSpPr txBox="1"/>
          <p:nvPr>
            <p:ph idx="5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1494fb4fa4a_0_1646"/>
          <p:cNvSpPr txBox="1"/>
          <p:nvPr>
            <p:ph idx="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1494fb4fa4a_0_1646"/>
          <p:cNvSpPr txBox="1"/>
          <p:nvPr>
            <p:ph idx="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1494fb4fa4a_0_16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1494fb4fa4a_0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94fb4fa4a_0_16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1494fb4fa4a_0_16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1494fb4fa4a_0_16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1" name="Google Shape;761;g1494fb4fa4a_0_1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494fb4fa4a_0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g1494fb4fa4a_0_16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g1494fb4fa4a_0_16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5" name="Google Shape;765;g1494fb4fa4a_0_1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494fb4fa4a_0_1660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494fb4fa4a_0_1660"/>
          <p:cNvSpPr txBox="1"/>
          <p:nvPr>
            <p:ph idx="5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1494fb4fa4a_0_1660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1494fb4fa4a_0_1660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494fb4fa4a_0_1660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494fb4fa4a_0_1660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494fb4fa4a_0_1660"/>
          <p:cNvSpPr txBox="1"/>
          <p:nvPr>
            <p:ph idx="6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g1494fb4fa4a_0_1660"/>
          <p:cNvSpPr txBox="1"/>
          <p:nvPr>
            <p:ph idx="7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1494fb4fa4a_0_1660"/>
          <p:cNvSpPr txBox="1"/>
          <p:nvPr>
            <p:ph idx="8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g1494fb4fa4a_0_16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1494fb4fa4a_0_16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1494fb4fa4a_0_16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34"/>
          <p:cNvGrpSpPr/>
          <p:nvPr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71" name="Google Shape;71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4"/>
          <p:cNvSpPr txBox="1"/>
          <p:nvPr>
            <p:ph idx="3" type="body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4" name="Google Shape;74;p34"/>
          <p:cNvGrpSpPr/>
          <p:nvPr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75" name="Google Shape;75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34"/>
          <p:cNvSpPr txBox="1"/>
          <p:nvPr>
            <p:ph idx="4" type="body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8" name="Google Shape;78;p34"/>
          <p:cNvGrpSpPr/>
          <p:nvPr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79" name="Google Shape;79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4"/>
          <p:cNvSpPr txBox="1"/>
          <p:nvPr>
            <p:ph idx="5" type="body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4"/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4"/>
          <p:cNvSpPr txBox="1"/>
          <p:nvPr>
            <p:ph idx="6" type="body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94fb4fa4a_0_1682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494fb4fa4a_0_1682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1" name="Google Shape;781;g1494fb4fa4a_0_1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494fb4fa4a_0_1682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g1494fb4fa4a_0_1682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1494fb4fa4a_0_1682"/>
          <p:cNvSpPr txBox="1"/>
          <p:nvPr>
            <p:ph idx="4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5" name="Google Shape;785;g1494fb4fa4a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494fb4fa4a_0_1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g1494fb4fa4a_0_168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8" name="Google Shape;788;g1494fb4fa4a_0_1682"/>
          <p:cNvSpPr txBox="1"/>
          <p:nvPr>
            <p:ph idx="5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9" name="Google Shape;789;g1494fb4fa4a_0_1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494fb4fa4a_0_1682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494fb4fa4a_0_1682"/>
          <p:cNvSpPr txBox="1"/>
          <p:nvPr>
            <p:ph idx="6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1494fb4fa4a_0_1682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1494fb4fa4a_0_1682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494fb4fa4a_0_1682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494fb4fa4a_0_1682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494fb4fa4a_0_1682"/>
          <p:cNvSpPr txBox="1"/>
          <p:nvPr>
            <p:ph idx="7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g1494fb4fa4a_0_1682"/>
          <p:cNvSpPr txBox="1"/>
          <p:nvPr>
            <p:ph idx="8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g1494fb4fa4a_0_1682"/>
          <p:cNvSpPr txBox="1"/>
          <p:nvPr>
            <p:ph idx="9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g1494fb4fa4a_0_1682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1494fb4fa4a_0_1682"/>
          <p:cNvSpPr txBox="1"/>
          <p:nvPr>
            <p:ph idx="13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1494fb4fa4a_0_1682"/>
          <p:cNvSpPr txBox="1"/>
          <p:nvPr>
            <p:ph idx="14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1494fb4fa4a_0_168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494fb4fa4a_0_17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494fb4fa4a_0_17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1494fb4fa4a_0_17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1494fb4fa4a_0_17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8" name="Google Shape;808;g1494fb4fa4a_0_1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494fb4fa4a_0_1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g1494fb4fa4a_0_17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g1494fb4fa4a_0_17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12" name="Google Shape;812;g1494fb4fa4a_0_17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494fb4fa4a_0_1707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494fb4fa4a_0_1707"/>
          <p:cNvSpPr txBox="1"/>
          <p:nvPr>
            <p:ph idx="5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1494fb4fa4a_0_1707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494fb4fa4a_0_1707"/>
          <p:cNvSpPr txBox="1"/>
          <p:nvPr>
            <p:ph idx="6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1494fb4fa4a_0_1707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494fb4fa4a_0_1707"/>
          <p:cNvSpPr txBox="1"/>
          <p:nvPr>
            <p:ph idx="7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1494fb4fa4a_0_1707"/>
          <p:cNvSpPr txBox="1"/>
          <p:nvPr>
            <p:ph idx="8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1494fb4fa4a_0_1707"/>
          <p:cNvSpPr txBox="1"/>
          <p:nvPr>
            <p:ph idx="9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1494fb4fa4a_0_1707"/>
          <p:cNvSpPr txBox="1"/>
          <p:nvPr>
            <p:ph idx="13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1494fb4fa4a_0_1707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1494fb4fa4a_0_1707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1494fb4fa4a_0_1707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1494fb4fa4a_0_1707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1494fb4fa4a_0_17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494fb4fa4a_0_1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494fb4fa4a_0_17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g1494fb4fa4a_0_17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1494fb4fa4a_0_173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2" name="Google Shape;832;g1494fb4fa4a_0_1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494fb4fa4a_0_1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g1494fb4fa4a_0_173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g1494fb4fa4a_0_173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6" name="Google Shape;836;g1494fb4fa4a_0_1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94fb4fa4a_0_1731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494fb4fa4a_0_1731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494fb4fa4a_0_1731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494fb4fa4a_0_1731"/>
          <p:cNvSpPr txBox="1"/>
          <p:nvPr>
            <p:ph idx="5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g1494fb4fa4a_0_1731"/>
          <p:cNvSpPr txBox="1"/>
          <p:nvPr>
            <p:ph idx="6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g1494fb4fa4a_0_1731"/>
          <p:cNvSpPr txBox="1"/>
          <p:nvPr>
            <p:ph idx="7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g1494fb4fa4a_0_1731"/>
          <p:cNvSpPr txBox="1"/>
          <p:nvPr>
            <p:ph idx="8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g1494fb4fa4a_0_1731"/>
          <p:cNvSpPr txBox="1"/>
          <p:nvPr>
            <p:ph idx="9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g1494fb4fa4a_0_1731"/>
          <p:cNvSpPr txBox="1"/>
          <p:nvPr>
            <p:ph idx="13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g1494fb4fa4a_0_1731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g1494fb4fa4a_0_1731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g1494fb4fa4a_0_173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494fb4fa4a_0_17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494fb4fa4a_0_17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1494fb4fa4a_0_17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1494fb4fa4a_0_175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4" name="Google Shape;854;g1494fb4fa4a_0_1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94fb4fa4a_0_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g1494fb4fa4a_0_175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g1494fb4fa4a_0_175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8" name="Google Shape;858;g1494fb4fa4a_0_1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494fb4fa4a_0_1753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494fb4fa4a_0_1753"/>
          <p:cNvSpPr txBox="1"/>
          <p:nvPr>
            <p:ph idx="5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g1494fb4fa4a_0_1753"/>
          <p:cNvSpPr txBox="1"/>
          <p:nvPr>
            <p:ph idx="6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g1494fb4fa4a_0_1753"/>
          <p:cNvSpPr txBox="1"/>
          <p:nvPr>
            <p:ph idx="7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g1494fb4fa4a_0_1753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494fb4fa4a_0_1753"/>
          <p:cNvSpPr txBox="1"/>
          <p:nvPr>
            <p:ph idx="8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g1494fb4fa4a_0_1753"/>
          <p:cNvSpPr txBox="1"/>
          <p:nvPr>
            <p:ph idx="9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1494fb4fa4a_0_1753"/>
          <p:cNvSpPr txBox="1"/>
          <p:nvPr>
            <p:ph idx="13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g1494fb4fa4a_0_1753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494fb4fa4a_0_1753"/>
          <p:cNvSpPr txBox="1"/>
          <p:nvPr>
            <p:ph idx="14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g1494fb4fa4a_0_1753"/>
          <p:cNvSpPr txBox="1"/>
          <p:nvPr>
            <p:ph idx="15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g1494fb4fa4a_0_1753"/>
          <p:cNvSpPr txBox="1"/>
          <p:nvPr>
            <p:ph idx="16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g1494fb4fa4a_0_1753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494fb4fa4a_0_1753"/>
          <p:cNvSpPr txBox="1"/>
          <p:nvPr>
            <p:ph idx="17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1494fb4fa4a_0_1753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1494fb4fa4a_0_1753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1494fb4fa4a_0_1753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494fb4fa4a_0_1753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1494fb4fa4a_0_1753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1494fb4fa4a_0_17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494fb4fa4a_0_1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494fb4fa4a_0_17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2" name="Google Shape;882;g1494fb4fa4a_0_17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3" name="Google Shape;883;g1494fb4fa4a_0_17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4" name="Google Shape;884;g1494fb4fa4a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494fb4fa4a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g1494fb4fa4a_0_17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g1494fb4fa4a_0_17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8" name="Google Shape;888;g1494fb4fa4a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494fb4fa4a_0_1783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1494fb4fa4a_0_17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1494fb4fa4a_0_1783"/>
          <p:cNvSpPr txBox="1"/>
          <p:nvPr>
            <p:ph idx="7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1494fb4fa4a_0_1783"/>
          <p:cNvSpPr/>
          <p:nvPr>
            <p:ph idx="8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g1494fb4fa4a_0_17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4" name="Google Shape;894;g1494fb4fa4a_0_1783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494fb4fa4a_0_1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494fb4fa4a_0_17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g1494fb4fa4a_0_17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g1494fb4fa4a_0_179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0" name="Google Shape;900;g1494fb4fa4a_0_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494fb4fa4a_0_1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1494fb4fa4a_0_179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1494fb4fa4a_0_179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4" name="Google Shape;904;g1494fb4fa4a_0_1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494fb4fa4a_0_179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1494fb4fa4a_0_179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1494fb4fa4a_0_179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494fb4fa4a_0_1799"/>
          <p:cNvSpPr txBox="1"/>
          <p:nvPr>
            <p:ph idx="7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1494fb4fa4a_0_179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494fb4fa4a_0_1799"/>
          <p:cNvSpPr txBox="1"/>
          <p:nvPr>
            <p:ph idx="8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1494fb4fa4a_0_1799"/>
          <p:cNvSpPr txBox="1"/>
          <p:nvPr>
            <p:ph idx="9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1494fb4fa4a_0_1799"/>
          <p:cNvSpPr/>
          <p:nvPr>
            <p:ph idx="13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g1494fb4fa4a_0_1799"/>
          <p:cNvSpPr/>
          <p:nvPr>
            <p:ph idx="14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g1494fb4fa4a_0_179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94fb4fa4a_0_1819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g1494fb4fa4a_0_18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1494fb4fa4a_0_18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1494fb4fa4a_0_18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1494fb4fa4a_0_181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1" name="Google Shape;921;g1494fb4fa4a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1494fb4fa4a_0_1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g1494fb4fa4a_0_181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g1494fb4fa4a_0_181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5" name="Google Shape;925;g1494fb4fa4a_0_1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494fb4fa4a_0_181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g1494fb4fa4a_0_181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1494fb4fa4a_0_1819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1494fb4fa4a_0_1819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494fb4fa4a_0_1819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1494fb4fa4a_0_1819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494fb4fa4a_0_1819"/>
          <p:cNvSpPr txBox="1"/>
          <p:nvPr>
            <p:ph idx="7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1494fb4fa4a_0_1819"/>
          <p:cNvSpPr/>
          <p:nvPr>
            <p:ph idx="8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g1494fb4fa4a_0_1819"/>
          <p:cNvSpPr txBox="1"/>
          <p:nvPr>
            <p:ph idx="9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1494fb4fa4a_0_1819"/>
          <p:cNvSpPr txBox="1"/>
          <p:nvPr>
            <p:ph idx="13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1494fb4fa4a_0_1819"/>
          <p:cNvSpPr txBox="1"/>
          <p:nvPr>
            <p:ph idx="14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1494fb4fa4a_0_1819"/>
          <p:cNvSpPr txBox="1"/>
          <p:nvPr>
            <p:ph idx="15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1494fb4fa4a_0_1819"/>
          <p:cNvSpPr txBox="1"/>
          <p:nvPr>
            <p:ph idx="16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1494fb4fa4a_0_1819"/>
          <p:cNvSpPr txBox="1"/>
          <p:nvPr>
            <p:ph idx="17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1494fb4fa4a_0_1819"/>
          <p:cNvSpPr txBox="1"/>
          <p:nvPr>
            <p:ph idx="18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g1494fb4fa4a_0_1819"/>
          <p:cNvSpPr txBox="1"/>
          <p:nvPr>
            <p:ph idx="19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g1494fb4fa4a_0_181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g1494fb4fa4a_0_1847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g1494fb4fa4a_0_1847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g1494fb4fa4a_0_1847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g1494fb4fa4a_0_1847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48" name="Google Shape;948;g1494fb4fa4a_0_1847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949" name="Google Shape;949;g1494fb4fa4a_0_1847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494fb4fa4a_0_1847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494fb4fa4a_0_1847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494fb4fa4a_0_1847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3" name="Google Shape;953;g1494fb4fa4a_0_18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494fb4fa4a_0_184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g1494fb4fa4a_0_184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g1494fb4fa4a_0_184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7" name="Google Shape;957;g1494fb4fa4a_0_1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494fb4fa4a_0_1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g1494fb4fa4a_0_184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g1494fb4fa4a_0_184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1" name="Google Shape;961;g1494fb4fa4a_0_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494fb4fa4a_0_184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3" name="Google Shape;963;g1494fb4fa4a_0_184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1494fb4fa4a_0_184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g1494fb4fa4a_0_1847"/>
          <p:cNvSpPr txBox="1"/>
          <p:nvPr>
            <p:ph idx="7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g1494fb4fa4a_0_1847"/>
          <p:cNvSpPr txBox="1"/>
          <p:nvPr>
            <p:ph idx="8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g1494fb4fa4a_0_1847"/>
          <p:cNvSpPr txBox="1"/>
          <p:nvPr>
            <p:ph idx="9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1494fb4fa4a_0_1847"/>
          <p:cNvSpPr txBox="1"/>
          <p:nvPr>
            <p:ph idx="13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1494fb4fa4a_0_1847"/>
          <p:cNvSpPr txBox="1"/>
          <p:nvPr>
            <p:ph idx="14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1494fb4fa4a_0_1847"/>
          <p:cNvSpPr txBox="1"/>
          <p:nvPr>
            <p:ph idx="15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g1494fb4fa4a_0_1847"/>
          <p:cNvSpPr txBox="1"/>
          <p:nvPr>
            <p:ph idx="16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1494fb4fa4a_0_1847"/>
          <p:cNvSpPr txBox="1"/>
          <p:nvPr>
            <p:ph idx="17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g1494fb4fa4a_0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494fb4fa4a_0_18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1494fb4fa4a_0_18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g1494fb4fa4a_0_187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78" name="Google Shape;978;g1494fb4fa4a_0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494fb4fa4a_0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g1494fb4fa4a_0_187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g1494fb4fa4a_0_187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82" name="Google Shape;982;g1494fb4fa4a_0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494fb4fa4a_0_18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4" name="Google Shape;984;g1494fb4fa4a_0_187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1494fb4fa4a_0_187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g1494fb4fa4a_0_1877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494fb4fa4a_0_1877"/>
          <p:cNvSpPr txBox="1"/>
          <p:nvPr>
            <p:ph idx="7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1494fb4fa4a_0_1877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1494fb4fa4a_0_1877"/>
          <p:cNvSpPr txBox="1"/>
          <p:nvPr>
            <p:ph idx="8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g1494fb4fa4a_0_1877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494fb4fa4a_0_1877"/>
          <p:cNvSpPr txBox="1"/>
          <p:nvPr>
            <p:ph idx="9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1494fb4fa4a_0_1877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494fb4fa4a_0_1877"/>
          <p:cNvSpPr txBox="1"/>
          <p:nvPr>
            <p:ph idx="13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g1494fb4fa4a_0_1877"/>
          <p:cNvSpPr txBox="1"/>
          <p:nvPr>
            <p:ph idx="14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g1494fb4fa4a_0_1877"/>
          <p:cNvSpPr txBox="1"/>
          <p:nvPr>
            <p:ph idx="15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1494fb4fa4a_0_1877"/>
          <p:cNvSpPr txBox="1"/>
          <p:nvPr>
            <p:ph idx="16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1494fb4fa4a_0_1877"/>
          <p:cNvSpPr txBox="1"/>
          <p:nvPr>
            <p:ph idx="17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g1494fb4fa4a_0_1877"/>
          <p:cNvSpPr txBox="1"/>
          <p:nvPr>
            <p:ph idx="18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g1494fb4fa4a_0_1877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g1494fb4fa4a_0_19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1494fb4fa4a_0_1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g1494fb4fa4a_0_1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1494fb4fa4a_0_190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5" name="Google Shape;1005;g1494fb4fa4a_0_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494fb4fa4a_0_1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g1494fb4fa4a_0_190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8" name="Google Shape;1008;g1494fb4fa4a_0_190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9" name="Google Shape;1009;g1494fb4fa4a_0_19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494fb4fa4a_0_1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11" name="Google Shape;1011;g1494fb4fa4a_0_190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g1494fb4fa4a_0_190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g1494fb4fa4a_0_1904"/>
          <p:cNvSpPr txBox="1"/>
          <p:nvPr>
            <p:ph idx="7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g1494fb4fa4a_0_1904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1494fb4fa4a_0_1904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g1494fb4fa4a_0_190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1494fb4fa4a_0_1904"/>
          <p:cNvSpPr txBox="1"/>
          <p:nvPr>
            <p:ph idx="8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5"/>
          <p:cNvSpPr/>
          <p:nvPr>
            <p:ph idx="3" type="pic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4" type="body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5" type="body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6" type="body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1494fb4fa4a_0_19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1494fb4fa4a_0_19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g1494fb4fa4a_0_19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1494fb4fa4a_0_19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3" name="Google Shape;1023;g1494fb4fa4a_0_1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494fb4fa4a_0_1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g1494fb4fa4a_0_19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g1494fb4fa4a_0_19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7" name="Google Shape;1027;g1494fb4fa4a_0_1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494fb4fa4a_0_19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9" name="Google Shape;1029;g1494fb4fa4a_0_1922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g1494fb4fa4a_0_1922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31" name="Google Shape;1031;g1494fb4fa4a_0_1922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{09E273FB-3304-410A-9349-96FBE600FCAD}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1494fb4fa4a_0_19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494fb4fa4a_0_19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g1494fb4fa4a_0_19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g1494fb4fa4a_0_193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7" name="Google Shape;1037;g1494fb4fa4a_0_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494fb4fa4a_0_1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g1494fb4fa4a_0_193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0" name="Google Shape;1040;g1494fb4fa4a_0_193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41" name="Google Shape;1041;g1494fb4fa4a_0_19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494fb4fa4a_0_193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43" name="Google Shape;1043;g1494fb4fa4a_0_1936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g1494fb4fa4a_0_1936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45" name="Google Shape;1045;g1494fb4fa4a_0_193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{09E273FB-3304-410A-9349-96FBE600FCAD}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1494fb4fa4a_0_1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494fb4fa4a_0_1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g1494fb4fa4a_0_1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" name="Google Shape;1050;g1494fb4fa4a_0_195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1" name="Google Shape;1051;g1494fb4fa4a_0_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1494fb4fa4a_0_1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g1494fb4fa4a_0_195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4" name="Google Shape;1054;g1494fb4fa4a_0_195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5" name="Google Shape;1055;g1494fb4fa4a_0_1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494fb4fa4a_0_195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7" name="Google Shape;1057;g1494fb4fa4a_0_1950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g1494fb4fa4a_0_1950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59" name="Google Shape;1059;g1494fb4fa4a_0_1950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{09E273FB-3304-410A-9349-96FBE600FCAD}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1494fb4fa4a_0_1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1494fb4fa4a_0_1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1494fb4fa4a_0_1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1494fb4fa4a_0_196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5" name="Google Shape;1065;g1494fb4fa4a_0_1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494fb4fa4a_0_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1494fb4fa4a_0_196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g1494fb4fa4a_0_196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9" name="Google Shape;1069;g1494fb4fa4a_0_1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494fb4fa4a_0_196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1" name="Google Shape;1071;g1494fb4fa4a_0_196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1494fb4fa4a_0_196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1494fb4fa4a_0_196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4" name="Google Shape;1074;g1494fb4fa4a_0_1964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{09E273FB-3304-410A-9349-96FBE600FCAD}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1494fb4fa4a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1494fb4fa4a_0_1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g1494fb4fa4a_0_1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1494fb4fa4a_0_197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0" name="Google Shape;1080;g1494fb4fa4a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494fb4fa4a_0_19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g1494fb4fa4a_0_197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3" name="Google Shape;1083;g1494fb4fa4a_0_197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4" name="Google Shape;1084;g1494fb4fa4a_0_1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1494fb4fa4a_0_1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6" name="Google Shape;1086;g1494fb4fa4a_0_197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g1494fb4fa4a_0_197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1494fb4fa4a_0_1979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9" name="Google Shape;1089;g1494fb4fa4a_0_197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{09E273FB-3304-410A-9349-96FBE600FCAD}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g1494fb4fa4a_0_1979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 1">
  <p:cSld name="18_본문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97814f4af_0_4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3" name="Google Shape;1093;g2297814f4af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297814f4af_0_4180"/>
          <p:cNvSpPr txBox="1"/>
          <p:nvPr>
            <p:ph idx="2" type="body"/>
          </p:nvPr>
        </p:nvSpPr>
        <p:spPr>
          <a:xfrm>
            <a:off x="1376363" y="8042290"/>
            <a:ext cx="17627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g2297814f4af_0_4180"/>
          <p:cNvSpPr/>
          <p:nvPr>
            <p:ph idx="3" type="pic"/>
          </p:nvPr>
        </p:nvSpPr>
        <p:spPr>
          <a:xfrm>
            <a:off x="1376360" y="3387710"/>
            <a:ext cx="176277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g2297814f4af_0_4180"/>
          <p:cNvSpPr txBox="1"/>
          <p:nvPr>
            <p:ph idx="4" type="body"/>
          </p:nvPr>
        </p:nvSpPr>
        <p:spPr>
          <a:xfrm>
            <a:off x="1376445" y="2127998"/>
            <a:ext cx="1762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g2297814f4af_0_4180"/>
          <p:cNvSpPr txBox="1"/>
          <p:nvPr>
            <p:ph idx="5" type="body"/>
          </p:nvPr>
        </p:nvSpPr>
        <p:spPr>
          <a:xfrm>
            <a:off x="6097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g2297814f4af_0_4180"/>
          <p:cNvSpPr txBox="1"/>
          <p:nvPr>
            <p:ph idx="12" type="sldNum"/>
          </p:nvPr>
        </p:nvSpPr>
        <p:spPr>
          <a:xfrm>
            <a:off x="558000" y="10609200"/>
            <a:ext cx="457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idx="3" type="body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4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7"/>
          <p:cNvSpPr txBox="1"/>
          <p:nvPr>
            <p:ph idx="4" type="body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idx="3" type="body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8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8"/>
          <p:cNvSpPr txBox="1"/>
          <p:nvPr>
            <p:ph idx="5" type="body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8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" name="Google Shape;126;p38"/>
          <p:cNvSpPr txBox="1"/>
          <p:nvPr>
            <p:ph idx="7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94fb4fa4a_0_134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hyperlink" Target="https://blog.naver.com/tjdtnsu/22137004949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53.png"/><Relationship Id="rId5" Type="http://schemas.openxmlformats.org/officeDocument/2006/relationships/hyperlink" Target="https://www.pycodemates.com/2023/01/multi-layer-perceptron-a-complete-overview.html" TargetMode="External"/><Relationship Id="rId6" Type="http://schemas.openxmlformats.org/officeDocument/2006/relationships/hyperlink" Target="https://www.geeksforgeeks.org/multi-layer-perceptron-learning-in-tensorflow/" TargetMode="External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ikidocs.net/37406" TargetMode="External"/><Relationship Id="rId4" Type="http://schemas.openxmlformats.org/officeDocument/2006/relationships/hyperlink" Target="https://angeloyeo.github.io/2020/08/16/gradient_descent.htm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hyperlink" Target="https://jonhyuk0922.tistory.com/12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Conv2D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AveragePooling2D" TargetMode="External"/><Relationship Id="rId6" Type="http://schemas.openxmlformats.org/officeDocument/2006/relationships/hyperlink" Target="https://www.tensorflow.org/api_docs/python/tf/keras/layers/MaxPooling2D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ndiantechwarrior.com/fully-connected-layers-in-convolutional-neural-networks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hyperlink" Target="https://paperswithcode.com/method/residual-connection" TargetMode="External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.elnn.kr/search/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adimrehurek.com/gensim/models/word2vec.html#pretrained-models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n-py.tistory.com/283" TargetMode="External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uggingface.co/docs/transformers/model_doc/auto#transformers.AutoTokenizer" TargetMode="External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58.png"/><Relationship Id="rId6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58.png"/><Relationship Id="rId6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velog.io/@tobigs-text1314/CS224n-Lecture-7-Vanishing-Gradients-And-Fancy-RNNs" TargetMode="External"/><Relationship Id="rId4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jiho-ml.com/weekly-nlp-22/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jiho-ml.com/weekly-nlp-22/" TargetMode="External"/><Relationship Id="rId4" Type="http://schemas.openxmlformats.org/officeDocument/2006/relationships/image" Target="../media/image8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hyperlink" Target="https://melona94.tistory.com/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hyperlink" Target="https://www.projectpro.io/article/lstm-model/83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hyperlink" Target="https://towardsdatascience.com/sequence-2-sequence-model-with-attention-mechanism-9e9ca2a613a" TargetMode="External"/><Relationship Id="rId6" Type="http://schemas.openxmlformats.org/officeDocument/2006/relationships/hyperlink" Target="https://machinelearningmastery.com/how-does-attention-work-in-encoder-decoder-recurrent-neural-network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Relationship Id="rId4" Type="http://schemas.openxmlformats.org/officeDocument/2006/relationships/hyperlink" Target="https://arxiv.org/abs/1706.03762" TargetMode="External"/><Relationship Id="rId5" Type="http://schemas.openxmlformats.org/officeDocument/2006/relationships/hyperlink" Target="https://discuss.huggingface.co/t/question-about-attention-score-computation-intuition/3141" TargetMode="External"/><Relationship Id="rId6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jonhyuk0922.tistory.com/51" TargetMode="External"/><Relationship Id="rId4" Type="http://schemas.openxmlformats.org/officeDocument/2006/relationships/image" Target="../media/image90.png"/><Relationship Id="rId5" Type="http://schemas.openxmlformats.org/officeDocument/2006/relationships/image" Target="../media/image9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jonhyuk0922.tistory.com/51" TargetMode="External"/><Relationship Id="rId4" Type="http://schemas.openxmlformats.org/officeDocument/2006/relationships/image" Target="../media/image90.png"/><Relationship Id="rId5" Type="http://schemas.openxmlformats.org/officeDocument/2006/relationships/image" Target="../media/image92.png"/><Relationship Id="rId6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jonhyuk0922.tistory.com/51" TargetMode="External"/><Relationship Id="rId4" Type="http://schemas.openxmlformats.org/officeDocument/2006/relationships/hyperlink" Target="https://www.tensorflow.org/guide/keras/transfer_learning?hl=ko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2.png"/><Relationship Id="rId7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hyperlink" Target="https://www.kocis.go.kr/koreanet/view.do?seq=1042688" TargetMode="External"/><Relationship Id="rId5" Type="http://schemas.openxmlformats.org/officeDocument/2006/relationships/hyperlink" Target="https://ko.wikipedia.org/wik" TargetMode="External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hyperlink" Target="https://www.tensorflow.org/api_docs/python/tf/keras/callbacks/EarlyStopping" TargetMode="External"/><Relationship Id="rId5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hyperlink" Target="https://www.youtube.com/watch?v=XmLYl17DbbA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9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10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1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10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tensorflow.org/api_docs/python/tf/keras/preprocessing/image/ImageDataGenerator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Relationship Id="rId4" Type="http://schemas.openxmlformats.org/officeDocument/2006/relationships/hyperlink" Target="https://arxiv.org/abs/1901.11196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toriving/KoEDA" TargetMode="External"/><Relationship Id="rId4" Type="http://schemas.openxmlformats.org/officeDocument/2006/relationships/image" Target="../media/image9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bigle.ai/" TargetMode="External"/><Relationship Id="rId4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02.png"/><Relationship Id="rId5" Type="http://schemas.openxmlformats.org/officeDocument/2006/relationships/image" Target="../media/image10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huggingface.co/" TargetMode="External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hyperlink" Target="https://m.blog.naver.com/samsjang/2209482581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elog.io/@hyunsuki/Activation-Function%ED%99%9C%EC%84%B1%ED%99%94-%ED%95%A8%EC%88%98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elog.io/@hyunsuki/Activation-Function%ED%99%9C%EC%84%B1%ED%99%94-%ED%95%A8%EC%88%98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4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None/>
            </a:pPr>
            <a:r>
              <a:rPr lang="ko-KR"/>
              <a:t>딥러</a:t>
            </a:r>
            <a:r>
              <a:rPr lang="ko-KR"/>
              <a:t>닝 실습하기</a:t>
            </a:r>
            <a:endParaRPr/>
          </a:p>
        </p:txBody>
      </p:sp>
      <p:sp>
        <p:nvSpPr>
          <p:cNvPr id="1104" name="Google Shape;1104;p1"/>
          <p:cNvSpPr txBox="1"/>
          <p:nvPr/>
        </p:nvSpPr>
        <p:spPr>
          <a:xfrm>
            <a:off x="1501900" y="6638300"/>
            <a:ext cx="17639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lang="ko-KR" sz="4400">
                <a:solidFill>
                  <a:srgbClr val="0C0C0C"/>
                </a:solidFill>
              </a:rPr>
              <a:t>CNN, RNN, Data Augmentation, Back Translation, Huggingface</a:t>
            </a:r>
            <a:endParaRPr b="0" i="0" sz="4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56cfceee75_0_18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MLP 등장배경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09" name="Google Shape;1209;g256cfceee75_0_182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10" name="Google Shape;1210;g256cfceee75_0_1822"/>
          <p:cNvSpPr txBox="1"/>
          <p:nvPr/>
        </p:nvSpPr>
        <p:spPr>
          <a:xfrm>
            <a:off x="1478375" y="2625900"/>
            <a:ext cx="1562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/>
              <a:t>SLP(Single Layer Perceptron)의 한계점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XOR 논리게이트 문제를 풀 수 없다.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벡터 그래픽, 빛이(가) 표시된 사진&#10;&#10;자동 생성된 설명" id="1211" name="Google Shape;1211;g256cfceee75_0_1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701" y="5012699"/>
            <a:ext cx="5845257" cy="49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256cfceee75_0_18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00" y="5012700"/>
            <a:ext cx="8083501" cy="4924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3" name="Google Shape;1213;g256cfceee75_0_1822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4" name="Google Shape;1214;g256cfceee75_0_1822"/>
          <p:cNvCxnSpPr/>
          <p:nvPr/>
        </p:nvCxnSpPr>
        <p:spPr>
          <a:xfrm flipH="1">
            <a:off x="10120005" y="4873549"/>
            <a:ext cx="3348300" cy="58251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5" name="Google Shape;1215;g256cfceee75_0_1822"/>
          <p:cNvSpPr txBox="1"/>
          <p:nvPr/>
        </p:nvSpPr>
        <p:spPr>
          <a:xfrm>
            <a:off x="14091530" y="7743425"/>
            <a:ext cx="4218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9525" lIns="59525" spcFirstLastPara="1" rIns="59525" wrap="square" tIns="595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C00000"/>
                </a:solidFill>
              </a:rPr>
              <a:t>2개로 가능하긴 함</a:t>
            </a:r>
            <a:endParaRPr b="1" i="0" sz="36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16;g256cfceee75_0_1822"/>
          <p:cNvCxnSpPr/>
          <p:nvPr/>
        </p:nvCxnSpPr>
        <p:spPr>
          <a:xfrm flipH="1">
            <a:off x="11430825" y="5474675"/>
            <a:ext cx="4194300" cy="57447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7" name="Google Shape;1217;g256cfceee75_0_18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56cfceee75_0_183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Multi Layer Perceptron (MLP)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23" name="Google Shape;1223;g256cfceee75_0_183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24" name="Google Shape;1224;g256cfceee75_0_1835"/>
          <p:cNvSpPr txBox="1"/>
          <p:nvPr/>
        </p:nvSpPr>
        <p:spPr>
          <a:xfrm>
            <a:off x="1478375" y="2625900"/>
            <a:ext cx="18143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퍼셉트론을 여러 층으로 쌓아 올린 순방향 인공 신경망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입력층, 은닉층, 출력층으로 구성되며, 각 층에서는 활성 함수를 통해 입력을 처리함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25" name="Google Shape;1225;g256cfceee75_0_1835"/>
          <p:cNvPicPr preferRelativeResize="0"/>
          <p:nvPr/>
        </p:nvPicPr>
        <p:blipFill rotWithShape="1">
          <a:blip r:embed="rId3">
            <a:alphaModFix/>
          </a:blip>
          <a:srcRect b="0" l="47257" r="0" t="0"/>
          <a:stretch/>
        </p:blipFill>
        <p:spPr>
          <a:xfrm>
            <a:off x="1596075" y="5070925"/>
            <a:ext cx="5730275" cy="437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g256cfceee75_0_18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75" y="4566400"/>
            <a:ext cx="5730272" cy="58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g256cfceee75_0_1835"/>
          <p:cNvSpPr txBox="1"/>
          <p:nvPr/>
        </p:nvSpPr>
        <p:spPr>
          <a:xfrm>
            <a:off x="9455425" y="10603775"/>
            <a:ext cx="106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https://www.pycodemates.com/2023/01/multi-layer-perceptron-a-complete-overview.html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https://www.geeksforgeeks.org/multi-layer-perceptron-learning-in-tensorflow/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8" name="Google Shape;1228;g256cfceee75_0_18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3101" y="5903513"/>
            <a:ext cx="5237825" cy="283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g256cfceee75_0_1835"/>
          <p:cNvSpPr/>
          <p:nvPr/>
        </p:nvSpPr>
        <p:spPr>
          <a:xfrm>
            <a:off x="14963700" y="5070925"/>
            <a:ext cx="10005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256cfceee75_0_1835"/>
          <p:cNvSpPr/>
          <p:nvPr/>
        </p:nvSpPr>
        <p:spPr>
          <a:xfrm>
            <a:off x="16199463" y="5070925"/>
            <a:ext cx="15138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256cfceee75_0_1835"/>
          <p:cNvSpPr/>
          <p:nvPr/>
        </p:nvSpPr>
        <p:spPr>
          <a:xfrm>
            <a:off x="17945450" y="5070925"/>
            <a:ext cx="10005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256cfceee75_0_183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56cfceee75_0_228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38" name="Google Shape;1238;g256cfceee75_0_228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39" name="Google Shape;1239;g256cfceee75_0_2280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Font typeface="Arial"/>
              <a:buChar char="-"/>
            </a:pPr>
            <a:r>
              <a:rPr lang="ko-KR" sz="3600">
                <a:solidFill>
                  <a:srgbClr val="4B3A64"/>
                </a:solidFill>
              </a:rPr>
              <a:t>큰그림을 먼저 보시고 세부로 넘어갈게요.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240" name="Google Shape;1240;g256cfceee75_0_2280"/>
          <p:cNvSpPr/>
          <p:nvPr/>
        </p:nvSpPr>
        <p:spPr>
          <a:xfrm>
            <a:off x="355075" y="4610450"/>
            <a:ext cx="4994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데이터 구축하기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데이터 불러오기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(내장데이터 혹은 csv,json)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데이터 split하기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(보통 8:2 로 나눔. state 고정)</a:t>
            </a:r>
            <a:endParaRPr sz="2400"/>
          </a:p>
        </p:txBody>
      </p:sp>
      <p:sp>
        <p:nvSpPr>
          <p:cNvPr id="1241" name="Google Shape;1241;g256cfceee75_0_2280"/>
          <p:cNvSpPr/>
          <p:nvPr/>
        </p:nvSpPr>
        <p:spPr>
          <a:xfrm>
            <a:off x="6069625" y="4590500"/>
            <a:ext cx="4697400" cy="26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모델 구축하기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 객체 구축하기</a:t>
            </a:r>
            <a:br>
              <a:rPr lang="ko-KR" sz="2400"/>
            </a:br>
            <a:r>
              <a:rPr lang="ko-KR" sz="2400"/>
              <a:t>(sequential layer 쌓기)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 compile하기</a:t>
            </a:r>
            <a:br>
              <a:rPr lang="ko-KR" sz="2400"/>
            </a:br>
            <a:r>
              <a:rPr lang="ko-KR" sz="2400"/>
              <a:t>(옵티마이저, 손실함수, 평가지표)</a:t>
            </a:r>
            <a:endParaRPr b="1" sz="2400"/>
          </a:p>
        </p:txBody>
      </p:sp>
      <p:sp>
        <p:nvSpPr>
          <p:cNvPr id="1242" name="Google Shape;1242;g256cfceee75_0_2280"/>
          <p:cNvSpPr/>
          <p:nvPr/>
        </p:nvSpPr>
        <p:spPr>
          <a:xfrm>
            <a:off x="11487475" y="4610450"/>
            <a:ext cx="40206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3. 모델 학습하기</a:t>
            </a:r>
            <a:endParaRPr b="1" sz="32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fit으로 학습하기</a:t>
            </a:r>
            <a:br>
              <a:rPr lang="ko-KR" sz="2400"/>
            </a:br>
            <a:r>
              <a:rPr lang="ko-KR" sz="2400"/>
              <a:t>(데이터, 라벨, 에폭지정)</a:t>
            </a:r>
            <a:endParaRPr sz="2400"/>
          </a:p>
        </p:txBody>
      </p:sp>
      <p:sp>
        <p:nvSpPr>
          <p:cNvPr id="1243" name="Google Shape;1243;g256cfceee75_0_2280"/>
          <p:cNvSpPr/>
          <p:nvPr/>
        </p:nvSpPr>
        <p:spPr>
          <a:xfrm>
            <a:off x="16308700" y="4590500"/>
            <a:ext cx="3560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4. 평가 및 추론하기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model.evaluate, 평가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model.predict ,  추론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sp>
        <p:nvSpPr>
          <p:cNvPr id="1244" name="Google Shape;1244;g256cfceee75_0_22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56cfceee75_0_27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경사하강법</a:t>
            </a:r>
            <a:endParaRPr b="1"/>
          </a:p>
        </p:txBody>
      </p:sp>
      <p:sp>
        <p:nvSpPr>
          <p:cNvPr id="1250" name="Google Shape;1250;g256cfceee75_0_272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51" name="Google Shape;1251;g256cfceee75_0_2722"/>
          <p:cNvSpPr txBox="1"/>
          <p:nvPr>
            <p:ph idx="3" type="body"/>
          </p:nvPr>
        </p:nvSpPr>
        <p:spPr>
          <a:xfrm>
            <a:off x="1655400" y="32468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모델이 학습하는 과정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52" name="Google Shape;1252;g256cfceee75_0_2722"/>
          <p:cNvSpPr/>
          <p:nvPr/>
        </p:nvSpPr>
        <p:spPr>
          <a:xfrm>
            <a:off x="355075" y="4610450"/>
            <a:ext cx="47607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순전파</a:t>
            </a:r>
            <a:r>
              <a:rPr b="1" lang="ko-KR" sz="3200">
                <a:solidFill>
                  <a:schemeClr val="dk1"/>
                </a:solidFill>
              </a:rPr>
              <a:t>(forward) </a:t>
            </a:r>
            <a:r>
              <a:rPr b="1" lang="ko-KR" sz="3200"/>
              <a:t>진행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모델에 인풋을 넣어 출력층까지 </a:t>
            </a:r>
            <a:br>
              <a:rPr lang="ko-KR" sz="2400"/>
            </a:br>
            <a:r>
              <a:rPr lang="ko-KR" sz="2400"/>
              <a:t>통과하는 전과정</a:t>
            </a:r>
            <a:endParaRPr sz="2400"/>
          </a:p>
        </p:txBody>
      </p:sp>
      <p:sp>
        <p:nvSpPr>
          <p:cNvPr id="1253" name="Google Shape;1253;g256cfceee75_0_2722"/>
          <p:cNvSpPr/>
          <p:nvPr/>
        </p:nvSpPr>
        <p:spPr>
          <a:xfrm>
            <a:off x="5827225" y="4610450"/>
            <a:ext cx="37881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Loss 계산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모델의 예측값과 라벨값 </a:t>
            </a:r>
            <a:br>
              <a:rPr lang="ko-KR" sz="2400"/>
            </a:br>
            <a:r>
              <a:rPr lang="ko-KR" sz="2400"/>
              <a:t>사이에 계산</a:t>
            </a:r>
            <a:endParaRPr sz="2400"/>
          </a:p>
        </p:txBody>
      </p:sp>
      <p:sp>
        <p:nvSpPr>
          <p:cNvPr id="1254" name="Google Shape;1254;g256cfceee75_0_2722"/>
          <p:cNvSpPr/>
          <p:nvPr/>
        </p:nvSpPr>
        <p:spPr>
          <a:xfrm>
            <a:off x="10440450" y="4610450"/>
            <a:ext cx="41826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3. Optimizer 동작</a:t>
            </a:r>
            <a:endParaRPr b="1" sz="32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loss 에 대한 grad 계산</a:t>
            </a:r>
            <a:endParaRPr sz="2400"/>
          </a:p>
        </p:txBody>
      </p:sp>
      <p:sp>
        <p:nvSpPr>
          <p:cNvPr id="1255" name="Google Shape;1255;g256cfceee75_0_2722"/>
          <p:cNvSpPr/>
          <p:nvPr/>
        </p:nvSpPr>
        <p:spPr>
          <a:xfrm>
            <a:off x="15140750" y="4610450"/>
            <a:ext cx="48768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4. 역전파 진행</a:t>
            </a:r>
            <a:endParaRPr b="1" sz="32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optimizer가 계산한 grad값으로 weight 업데이트</a:t>
            </a:r>
            <a:endParaRPr sz="2400"/>
          </a:p>
        </p:txBody>
      </p:sp>
      <p:sp>
        <p:nvSpPr>
          <p:cNvPr id="1256" name="Google Shape;1256;g256cfceee75_0_2722"/>
          <p:cNvSpPr txBox="1"/>
          <p:nvPr/>
        </p:nvSpPr>
        <p:spPr>
          <a:xfrm>
            <a:off x="14256650" y="10823400"/>
            <a:ext cx="56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https://wikidocs.net/37406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https://angeloyeo.github.io/2020/08/16/gradient_descent.html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g256cfceee75_0_2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25" y="7033550"/>
            <a:ext cx="5182200" cy="226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g256cfceee75_0_2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0750" y="6950350"/>
            <a:ext cx="4760700" cy="2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g256cfceee75_0_27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0450" y="6640805"/>
            <a:ext cx="4182600" cy="41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g256cfceee75_0_27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7225" y="7179625"/>
            <a:ext cx="4182600" cy="192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g256cfceee75_0_27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56cfceee75_0_316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에폭(epoch)</a:t>
            </a:r>
            <a:endParaRPr b="1"/>
          </a:p>
        </p:txBody>
      </p:sp>
      <p:sp>
        <p:nvSpPr>
          <p:cNvPr id="1267" name="Google Shape;1267;g256cfceee75_0_316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8" name="Google Shape;1268;g256cfceee75_0_3169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한 번의 epoch</a:t>
            </a:r>
            <a:r>
              <a:rPr lang="ko-KR" sz="3200">
                <a:solidFill>
                  <a:srgbClr val="666666"/>
                </a:solidFill>
              </a:rPr>
              <a:t>는 인공 신경망에서 전체 데이터 셋에 대해 f</a:t>
            </a:r>
            <a:r>
              <a:rPr b="1" lang="ko-KR" sz="3200">
                <a:solidFill>
                  <a:srgbClr val="666666"/>
                </a:solidFill>
              </a:rPr>
              <a:t>orward pass/backward pass 과정을 거친 것</a:t>
            </a:r>
            <a:r>
              <a:rPr lang="ko-KR" sz="3200">
                <a:solidFill>
                  <a:srgbClr val="666666"/>
                </a:solidFill>
              </a:rPr>
              <a:t>을 말함. </a:t>
            </a:r>
            <a:br>
              <a:rPr lang="ko-KR" sz="3200">
                <a:solidFill>
                  <a:srgbClr val="666666"/>
                </a:solidFill>
              </a:rPr>
            </a:br>
            <a:br>
              <a:rPr lang="ko-KR" sz="3200">
                <a:solidFill>
                  <a:srgbClr val="666666"/>
                </a:solidFill>
              </a:rPr>
            </a:br>
            <a:r>
              <a:rPr lang="ko-KR" sz="3200">
                <a:solidFill>
                  <a:srgbClr val="666666"/>
                </a:solidFill>
              </a:rPr>
              <a:t>즉, </a:t>
            </a:r>
            <a:r>
              <a:rPr b="1" lang="ko-KR" sz="3200">
                <a:solidFill>
                  <a:srgbClr val="666666"/>
                </a:solidFill>
              </a:rPr>
              <a:t>전체 데이터 셋에 대해 한 번 학습을 완료한 상태</a:t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적정수의 epoch을 설정해야 </a:t>
            </a:r>
            <a:r>
              <a:rPr b="1" lang="ko-KR" sz="3200">
                <a:solidFill>
                  <a:srgbClr val="666666"/>
                </a:solidFill>
              </a:rPr>
              <a:t>과대적합(Overfitting)</a:t>
            </a:r>
            <a:r>
              <a:rPr lang="ko-KR" sz="3200">
                <a:solidFill>
                  <a:srgbClr val="666666"/>
                </a:solidFill>
              </a:rPr>
              <a:t>되는 것을 방지할 수 있다.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물론, 너무 적으면 과소적합(Underfitting)이 될 수 있다.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666666"/>
                </a:solidFill>
              </a:rPr>
              <a:t>오버피팅이란? =&gt; </a:t>
            </a:r>
            <a:endParaRPr b="1" sz="4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69" name="Google Shape;1269;g256cfceee75_0_3169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https://jonhyuk0922.tistory.com/129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0" name="Google Shape;1270;g256cfceee75_0_3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300" y="6821700"/>
            <a:ext cx="8353423" cy="4105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1" name="Google Shape;1271;g256cfceee75_0_316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2b099ef0e3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77" name="Google Shape;1277;g22b099ef0e3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CIFAR10 dataset (이미지분류 데이터셋)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78" name="Google Shape;1278;g22b099ef0e3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79" name="Google Shape;1279;g22b099ef0e3_0_0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데이터셋 구조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컬러데이터와 흑백데이터의 차이가 있다. 바로 “색상"이 존재한다.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우리는 색상을 R.G.B (Red, Green , Blue) 3가지를 통해서 나타낸다. =&gt; </a:t>
            </a:r>
            <a:r>
              <a:rPr b="1" lang="ko-KR"/>
              <a:t>3차원 </a:t>
            </a:r>
            <a:endParaRPr b="1"/>
          </a:p>
        </p:txBody>
      </p:sp>
      <p:pic>
        <p:nvPicPr>
          <p:cNvPr id="1280" name="Google Shape;1280;g22b099ef0e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800" y="6025700"/>
            <a:ext cx="3963850" cy="39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g22b099ef0e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0925" y="6025701"/>
            <a:ext cx="10470144" cy="47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g22b099ef0e3_0_0"/>
          <p:cNvSpPr/>
          <p:nvPr/>
        </p:nvSpPr>
        <p:spPr>
          <a:xfrm>
            <a:off x="7337700" y="9971950"/>
            <a:ext cx="2696700" cy="9414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2b099ef0e3_0_1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데이터의 Shape(모양)</a:t>
            </a:r>
            <a:endParaRPr b="1"/>
          </a:p>
        </p:txBody>
      </p:sp>
      <p:sp>
        <p:nvSpPr>
          <p:cNvPr id="1288" name="Google Shape;1288;g22b099ef0e3_0_1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89" name="Google Shape;1289;g22b099ef0e3_0_10"/>
          <p:cNvSpPr txBox="1"/>
          <p:nvPr>
            <p:ph idx="3" type="body"/>
          </p:nvPr>
        </p:nvSpPr>
        <p:spPr>
          <a:xfrm>
            <a:off x="1655400" y="3246800"/>
            <a:ext cx="173880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통상적으로 CNN 의 입력(Input)은 4D로 사용된다. 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290" name="Google Shape;1290;g22b099ef0e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450" y="4184675"/>
            <a:ext cx="7482951" cy="6704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1" name="Google Shape;1291;g22b099ef0e3_0_10"/>
          <p:cNvSpPr txBox="1"/>
          <p:nvPr/>
        </p:nvSpPr>
        <p:spPr>
          <a:xfrm>
            <a:off x="15413075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https://jonhyuk0922.tistory.com/123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g22b099ef0e3_0_10"/>
          <p:cNvSpPr txBox="1"/>
          <p:nvPr>
            <p:ph idx="3" type="body"/>
          </p:nvPr>
        </p:nvSpPr>
        <p:spPr>
          <a:xfrm>
            <a:off x="9766400" y="4466300"/>
            <a:ext cx="102999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b="1" lang="ko-KR" sz="3997">
                <a:solidFill>
                  <a:srgbClr val="230054"/>
                </a:solidFill>
              </a:rPr>
              <a:t>예시 : [100,32,32,3] </a:t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첫번째 값은 배치 사이즈, 몇장씩 입력할 것인지 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두번째 값은 Image height , 이미지의 세로 길이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세번째 값은 Image width ,  이미지의 가로 길이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네번째 값은 Image depth , RGB 값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293" name="Google Shape;1293;g22b099ef0e3_0_1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2b099ef0e3_0_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정규화</a:t>
            </a:r>
            <a:endParaRPr b="1"/>
          </a:p>
        </p:txBody>
      </p:sp>
      <p:sp>
        <p:nvSpPr>
          <p:cNvPr id="1299" name="Google Shape;1299;g22b099ef0e3_0_2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00" name="Google Shape;1300;g22b099ef0e3_0_20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정규화란 무엇인가?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이미지 데이터의 0 ~ 255 범위의 값을 0 ~ 1 범위로 변경하는 것.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코드는 아래와 같다.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pic>
        <p:nvPicPr>
          <p:cNvPr id="1301" name="Google Shape;1301;g22b099ef0e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650" y="6643950"/>
            <a:ext cx="7933900" cy="41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22b099ef0e3_0_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2b099ef0e3_0_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308" name="Google Shape;1308;g22b099ef0e3_0_2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09" name="Google Shape;1309;g22b099ef0e3_0_28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커널을 통해 이미지에서 특징을 추출함. 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310" name="Google Shape;1310;g22b099ef0e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650" y="5353425"/>
            <a:ext cx="9698747" cy="52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1" name="Google Shape;1311;g22b099ef0e3_0_28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https://www.tensorflow.org/api_docs/python/tf/keras/layers/Conv2D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2" name="Google Shape;1312;g22b099ef0e3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21401" y="3146113"/>
            <a:ext cx="5321150" cy="54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3" name="Google Shape;1313;g22b099ef0e3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95026" y="8967450"/>
            <a:ext cx="10904550" cy="6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g22b099ef0e3_0_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2b099ef0e3_0_3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Pooling layer</a:t>
            </a:r>
            <a:endParaRPr b="1"/>
          </a:p>
        </p:txBody>
      </p:sp>
      <p:sp>
        <p:nvSpPr>
          <p:cNvPr id="1320" name="Google Shape;1320;g22b099ef0e3_0_3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21" name="Google Shape;1321;g22b099ef0e3_0_39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이미지의 크기를 줄이고 노이즈를 제거하는데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2가지 풀링 방법 존재 : Max or Average pooling (아래 예시는 max pooling)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322" name="Google Shape;1322;g22b099ef0e3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400" y="6102050"/>
            <a:ext cx="8800326" cy="476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3" name="Google Shape;1323;g22b099ef0e3_0_39"/>
          <p:cNvSpPr txBox="1"/>
          <p:nvPr/>
        </p:nvSpPr>
        <p:spPr>
          <a:xfrm>
            <a:off x="12907350" y="10388225"/>
            <a:ext cx="6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https://www.tensorflow.org/api_docs/python/tf/keras/layers/AveragePooling2D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https://www.tensorflow.org/api_docs/python/tf/keras/layers/MaxPooling2D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4" name="Google Shape;1324;g22b099ef0e3_0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6425" y="5633175"/>
            <a:ext cx="8336725" cy="111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g22b099ef0e3_0_39"/>
          <p:cNvPicPr preferRelativeResize="0"/>
          <p:nvPr/>
        </p:nvPicPr>
        <p:blipFill rotWithShape="1">
          <a:blip r:embed="rId8">
            <a:alphaModFix/>
          </a:blip>
          <a:srcRect b="48691" l="0" r="0" t="0"/>
          <a:stretch/>
        </p:blipFill>
        <p:spPr>
          <a:xfrm>
            <a:off x="11046425" y="6966175"/>
            <a:ext cx="7835204" cy="2826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g22b099ef0e3_0_3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4fb4fa4a_0_1338"/>
          <p:cNvSpPr txBox="1"/>
          <p:nvPr>
            <p:ph idx="2" type="body"/>
          </p:nvPr>
        </p:nvSpPr>
        <p:spPr>
          <a:xfrm>
            <a:off x="6849643" y="2380487"/>
            <a:ext cx="12705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01_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02_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03_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04_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</p:txBody>
      </p:sp>
      <p:sp>
        <p:nvSpPr>
          <p:cNvPr id="1110" name="Google Shape;1110;g1494fb4fa4a_0_1338"/>
          <p:cNvSpPr txBox="1"/>
          <p:nvPr>
            <p:ph idx="3" type="body"/>
          </p:nvPr>
        </p:nvSpPr>
        <p:spPr>
          <a:xfrm>
            <a:off x="7983099" y="2380487"/>
            <a:ext cx="109368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지난 2</a:t>
            </a:r>
            <a:r>
              <a:rPr lang="ko-KR"/>
              <a:t>주 복습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Transfer Learning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Overfitting </a:t>
            </a:r>
            <a:r>
              <a:rPr lang="ko-KR"/>
              <a:t>과 </a:t>
            </a:r>
            <a:r>
              <a:rPr lang="ko-KR"/>
              <a:t>Data Augmentation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Huggingface 소개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2b099ef0e3_0_6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Fully Connected layer</a:t>
            </a:r>
            <a:endParaRPr b="1"/>
          </a:p>
        </p:txBody>
      </p:sp>
      <p:sp>
        <p:nvSpPr>
          <p:cNvPr id="1332" name="Google Shape;1332;g22b099ef0e3_0_6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33" name="Google Shape;1333;g22b099ef0e3_0_6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앞선 레이어들을 통과한 출력을 결합(쭉-펼쳐서) 이미지 분류하는데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구조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34" name="Google Shape;1334;g22b099ef0e3_0_63"/>
          <p:cNvSpPr txBox="1"/>
          <p:nvPr/>
        </p:nvSpPr>
        <p:spPr>
          <a:xfrm>
            <a:off x="11337900" y="10814400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https://indiantechwarrior.com/fully-connected-layers-in-convolutional-neural-networks/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5" name="Google Shape;1335;g22b099ef0e3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350" y="5426475"/>
            <a:ext cx="8541550" cy="502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6" name="Google Shape;1336;g22b099ef0e3_0_63"/>
          <p:cNvSpPr/>
          <p:nvPr/>
        </p:nvSpPr>
        <p:spPr>
          <a:xfrm>
            <a:off x="4263475" y="5142600"/>
            <a:ext cx="2994900" cy="4869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g22b099ef0e3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7025" y="5679213"/>
            <a:ext cx="38481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g22b099ef0e3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63400" y="6524925"/>
            <a:ext cx="66865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g22b099ef0e3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7688" y="7351575"/>
            <a:ext cx="6657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g22b099ef0e3_0_63"/>
          <p:cNvPicPr preferRelativeResize="0"/>
          <p:nvPr/>
        </p:nvPicPr>
        <p:blipFill rotWithShape="1">
          <a:blip r:embed="rId8">
            <a:alphaModFix/>
          </a:blip>
          <a:srcRect b="22851" l="0" r="0" t="36838"/>
          <a:stretch/>
        </p:blipFill>
        <p:spPr>
          <a:xfrm>
            <a:off x="10662150" y="7867585"/>
            <a:ext cx="9057009" cy="25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g22b099ef0e3_0_6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2b099ef0e3_0_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Residual Connection</a:t>
            </a:r>
            <a:endParaRPr b="1"/>
          </a:p>
        </p:txBody>
      </p:sp>
      <p:sp>
        <p:nvSpPr>
          <p:cNvPr id="1347" name="Google Shape;1347;g22b099ef0e3_0_7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48" name="Google Shape;1348;g22b099ef0e3_0_7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입력(x)에 함수(f)를 취한 </a:t>
            </a:r>
            <a:r>
              <a:rPr b="1" lang="ko-KR" sz="3997">
                <a:solidFill>
                  <a:srgbClr val="230054"/>
                </a:solidFill>
              </a:rPr>
              <a:t>출력(f(x))값 대신  f(x) + x</a:t>
            </a:r>
            <a:r>
              <a:rPr lang="ko-KR" sz="3997">
                <a:solidFill>
                  <a:srgbClr val="230054"/>
                </a:solidFill>
              </a:rPr>
              <a:t>를 사용하는 구조</a:t>
            </a:r>
            <a:endParaRPr/>
          </a:p>
        </p:txBody>
      </p:sp>
      <p:pic>
        <p:nvPicPr>
          <p:cNvPr id="1349" name="Google Shape;1349;g22b099ef0e3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01200"/>
            <a:ext cx="8462367" cy="4755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0" name="Google Shape;1350;g22b099ef0e3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8647" y="4598600"/>
            <a:ext cx="3837374" cy="49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1" name="Google Shape;1351;g22b099ef0e3_0_77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https://paperswithcode.com/method/residual-connection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g22b099ef0e3_0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2" y="9260625"/>
            <a:ext cx="9471501" cy="199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g22b099ef0e3_0_77"/>
          <p:cNvSpPr/>
          <p:nvPr/>
        </p:nvSpPr>
        <p:spPr>
          <a:xfrm>
            <a:off x="0" y="10280350"/>
            <a:ext cx="3837300" cy="4872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g22b099ef0e3_0_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2b099ef0e3_0_6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Word2Vec 예시</a:t>
            </a:r>
            <a:endParaRPr b="1"/>
          </a:p>
        </p:txBody>
      </p:sp>
      <p:sp>
        <p:nvSpPr>
          <p:cNvPr id="1360" name="Google Shape;1360;g22b099ef0e3_0_6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1" name="Google Shape;1361;g22b099ef0e3_0_67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도쿄는 일본의 수도, 그렇다면 서울은 어느나라의 수도일까?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야구하면 박찬호, 축구하면?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62" name="Google Shape;1362;g22b099ef0e3_0_676"/>
          <p:cNvSpPr txBox="1"/>
          <p:nvPr/>
        </p:nvSpPr>
        <p:spPr>
          <a:xfrm>
            <a:off x="15413100" y="10607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http://w.elnn.kr/search/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g22b099ef0e3_0_6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7550" y="4286275"/>
            <a:ext cx="4569000" cy="257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22b099ef0e3_0_6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7550" y="7686100"/>
            <a:ext cx="4569000" cy="330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g22b099ef0e3_0_6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2b099ef0e3_0_7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Word2Vec 코드 예시</a:t>
            </a:r>
            <a:endParaRPr b="1"/>
          </a:p>
        </p:txBody>
      </p:sp>
      <p:sp>
        <p:nvSpPr>
          <p:cNvPr id="1371" name="Google Shape;1371;g22b099ef0e3_0_7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72" name="Google Shape;1372;g22b099ef0e3_0_73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사전학습된 “glove-twitter-25” 를 사용한 유사도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두개의 문장으로만 학습한 Word2Vec 모델을 사용한 유사도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73" name="Google Shape;1373;g22b099ef0e3_0_737"/>
          <p:cNvSpPr txBox="1"/>
          <p:nvPr/>
        </p:nvSpPr>
        <p:spPr>
          <a:xfrm>
            <a:off x="15413100" y="10607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https://radimrehurek.com/gensim/models/word2vec.html#pretrained-models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4" name="Google Shape;1374;g22b099ef0e3_0_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8175" y="4160325"/>
            <a:ext cx="7893900" cy="14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22b099ef0e3_0_7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8175" y="7471825"/>
            <a:ext cx="7893900" cy="181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22b099ef0e3_0_7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2b099ef0e3_0_82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토크나이저(Tokenizer)</a:t>
            </a:r>
            <a:endParaRPr b="1"/>
          </a:p>
        </p:txBody>
      </p:sp>
      <p:sp>
        <p:nvSpPr>
          <p:cNvPr id="1382" name="Google Shape;1382;g22b099ef0e3_0_82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3" name="Google Shape;1383;g22b099ef0e3_0_82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문장 텍스트를 토큰으로 나누는 도구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b="1" lang="ko-KR" sz="3997">
                <a:solidFill>
                  <a:srgbClr val="230054"/>
                </a:solidFill>
              </a:rPr>
            </a:br>
            <a:r>
              <a:rPr b="1" lang="ko-KR" sz="3997">
                <a:solidFill>
                  <a:srgbClr val="230054"/>
                </a:solidFill>
              </a:rPr>
              <a:t>토큰의 기준은 단어, 구, 문자열 등이 될 수 있다.</a:t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즉, 여러 종류의 토크나이저가 있다.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84" name="Google Shape;1384;g22b099ef0e3_0_82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2b099ef0e3_0_6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토크나이저(Tokenizer)</a:t>
            </a:r>
            <a:endParaRPr b="1"/>
          </a:p>
        </p:txBody>
      </p:sp>
      <p:sp>
        <p:nvSpPr>
          <p:cNvPr id="1390" name="Google Shape;1390;g22b099ef0e3_0_62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1" name="Google Shape;1391;g22b099ef0e3_0_628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문장 텍스트를 토큰으로 나누는 도구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b="1" lang="ko-KR" sz="3997">
                <a:solidFill>
                  <a:srgbClr val="230054"/>
                </a:solidFill>
              </a:rPr>
            </a:br>
            <a:r>
              <a:rPr b="1" lang="ko-KR" sz="3997">
                <a:solidFill>
                  <a:srgbClr val="230054"/>
                </a:solidFill>
              </a:rPr>
              <a:t>토큰의 기준은 단어, 구, 문자열 등이 될 수 있다.</a:t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즉, 여러 종류의 토크나이저가 있다.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92" name="Google Shape;1392;g22b099ef0e3_0_628"/>
          <p:cNvSpPr txBox="1"/>
          <p:nvPr/>
        </p:nvSpPr>
        <p:spPr>
          <a:xfrm>
            <a:off x="785500" y="8065925"/>
            <a:ext cx="6521700" cy="7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7"/>
              <a:buFont typeface="Arial"/>
              <a:buNone/>
            </a:pPr>
            <a:r>
              <a:rPr b="0" i="0" lang="ko-KR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“아버지가 방에 들어가신다.”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22b099ef0e3_0_628"/>
          <p:cNvSpPr txBox="1"/>
          <p:nvPr/>
        </p:nvSpPr>
        <p:spPr>
          <a:xfrm>
            <a:off x="9563900" y="8088675"/>
            <a:ext cx="9479700" cy="7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7"/>
              <a:buFont typeface="Arial"/>
              <a:buNone/>
            </a:pPr>
            <a:r>
              <a:rPr b="0" i="0" lang="ko-KR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[“아버지가”, “방에", “들어가신다" , “.”]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g22b099ef0e3_0_628"/>
          <p:cNvSpPr txBox="1"/>
          <p:nvPr/>
        </p:nvSpPr>
        <p:spPr>
          <a:xfrm>
            <a:off x="9563900" y="9914875"/>
            <a:ext cx="9479700" cy="7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7"/>
              <a:buFont typeface="Arial"/>
              <a:buNone/>
            </a:pPr>
            <a:r>
              <a:rPr b="0" i="0" lang="ko-KR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[32, 5, 135, 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g22b099ef0e3_0_628"/>
          <p:cNvSpPr/>
          <p:nvPr/>
        </p:nvSpPr>
        <p:spPr>
          <a:xfrm>
            <a:off x="8086325" y="8210900"/>
            <a:ext cx="7146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6B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g22b099ef0e3_0_628"/>
          <p:cNvSpPr/>
          <p:nvPr/>
        </p:nvSpPr>
        <p:spPr>
          <a:xfrm>
            <a:off x="13853300" y="9097475"/>
            <a:ext cx="900900" cy="6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B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g22b099ef0e3_0_6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2b099ef0e3_0_83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형태소분석기 </a:t>
            </a:r>
            <a:endParaRPr b="1"/>
          </a:p>
        </p:txBody>
      </p:sp>
      <p:sp>
        <p:nvSpPr>
          <p:cNvPr id="1403" name="Google Shape;1403;g22b099ef0e3_0_83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04" name="Google Shape;1404;g22b099ef0e3_0_839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세종 말뭉치(corpus) 기반으로 </a:t>
            </a:r>
            <a:r>
              <a:rPr b="1" lang="ko-KR" sz="3997">
                <a:solidFill>
                  <a:srgbClr val="230054"/>
                </a:solidFill>
              </a:rPr>
              <a:t>정해진 규칙</a:t>
            </a:r>
            <a:r>
              <a:rPr lang="ko-KR" sz="3997">
                <a:solidFill>
                  <a:srgbClr val="230054"/>
                </a:solidFill>
              </a:rPr>
              <a:t>대로 토크나이징한다.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품사를 같이 출력하기에 명사, 동사만 출력가능함.</a:t>
            </a: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sz="3997">
                <a:solidFill>
                  <a:srgbClr val="230054"/>
                </a:solidFill>
              </a:rPr>
              <a:t>[예시] - Okt 사용</a:t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05" name="Google Shape;1405;g22b099ef0e3_0_839"/>
          <p:cNvSpPr txBox="1"/>
          <p:nvPr/>
        </p:nvSpPr>
        <p:spPr>
          <a:xfrm>
            <a:off x="15160350" y="10607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https://han-py.tistory.com/283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6" name="Google Shape;1406;g22b099ef0e3_0_8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6900" y="6570900"/>
            <a:ext cx="7913193" cy="40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22b099ef0e3_0_83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2b099ef0e3_0_85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BERT 워드피스 토크나이저 </a:t>
            </a:r>
            <a:endParaRPr b="1"/>
          </a:p>
        </p:txBody>
      </p:sp>
      <p:sp>
        <p:nvSpPr>
          <p:cNvPr id="1413" name="Google Shape;1413;g22b099ef0e3_0_85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14" name="Google Shape;1414;g22b099ef0e3_0_851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sz="3997">
                <a:solidFill>
                  <a:srgbClr val="230054"/>
                </a:solidFill>
              </a:rPr>
              <a:t>학습을 통해</a:t>
            </a:r>
            <a:r>
              <a:rPr lang="ko-KR" sz="3997">
                <a:solidFill>
                  <a:srgbClr val="230054"/>
                </a:solidFill>
              </a:rPr>
              <a:t> 최적의 사전을 생성한 후, 이를 기반으로 토크나이징을 진행한다.</a:t>
            </a:r>
            <a:br>
              <a:rPr b="1" lang="ko-KR" sz="3997">
                <a:solidFill>
                  <a:srgbClr val="230054"/>
                </a:solidFill>
              </a:rPr>
            </a:b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sz="3997">
                <a:solidFill>
                  <a:srgbClr val="230054"/>
                </a:solidFill>
              </a:rPr>
              <a:t>[예시] - 허깅페이스 토크나이저 활용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15" name="Google Shape;1415;g22b099ef0e3_0_851"/>
          <p:cNvSpPr txBox="1"/>
          <p:nvPr/>
        </p:nvSpPr>
        <p:spPr>
          <a:xfrm>
            <a:off x="12274400" y="10607350"/>
            <a:ext cx="72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https://huggingface.co/docs/transformers/model_doc/auto#transformers.AutoTokenizer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6" name="Google Shape;1416;g22b099ef0e3_0_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625" y="5858450"/>
            <a:ext cx="10978000" cy="37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g22b099ef0e3_0_85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2b099ef0e3_0_8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 </a:t>
            </a:r>
            <a:endParaRPr b="1"/>
          </a:p>
        </p:txBody>
      </p:sp>
      <p:sp>
        <p:nvSpPr>
          <p:cNvPr id="1423" name="Google Shape;1423;g22b099ef0e3_0_8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4" name="Google Shape;1424;g22b099ef0e3_0_875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재귀적으로 계산되는 원리의 모델 (이전 step의 정보를 이용해 다음 step 계산)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이전 스텝의 </a:t>
            </a:r>
            <a:r>
              <a:rPr b="1" lang="ko-KR" sz="3997">
                <a:solidFill>
                  <a:srgbClr val="230054"/>
                </a:solidFill>
              </a:rPr>
              <a:t>활성화 함수를 통해 나온 결과값을 출력층 뿐 아니라, 다음 스텝으로 전달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25" name="Google Shape;1425;g22b099ef0e3_0_875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https://colah.github.io/posts/2015-08-Understanding-LSTMs/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https://wikidocs.net/22886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g22b099ef0e3_0_8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4625" y="6821700"/>
            <a:ext cx="8842800" cy="287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7" name="Google Shape;1427;g22b099ef0e3_0_8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175" y="5027450"/>
            <a:ext cx="9634350" cy="25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g22b099ef0e3_0_8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2b099ef0e3_0_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기본구조</a:t>
            </a:r>
            <a:endParaRPr b="1"/>
          </a:p>
        </p:txBody>
      </p:sp>
      <p:sp>
        <p:nvSpPr>
          <p:cNvPr id="1434" name="Google Shape;1434;g22b099ef0e3_0_95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5" name="Google Shape;1435;g22b099ef0e3_0_950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Input layer : 모델에 들어가는 텍스트를 워드 임베딩한 값을 받는다.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hidden layer : 입력을 받아, 결과값을 output layer와 다음 스텝의 hidden layer로 전달한다.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output layer : 히든 레이어의 결과값을 받아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출력값을 산출한다.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36" name="Google Shape;1436;g22b099ef0e3_0_950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https://ratsgo.github.io/natural%20language%20processing/2017/03/09/rnnlstm/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g22b099ef0e3_0_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9425" y="5389775"/>
            <a:ext cx="6955801" cy="4982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8" name="Google Shape;1438;g22b099ef0e3_0_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94fb4fa4a_0_330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16" name="Google Shape;1116;g1494fb4fa4a_0_3307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지난 2</a:t>
            </a:r>
            <a:r>
              <a:rPr lang="ko-KR"/>
              <a:t>주</a:t>
            </a:r>
            <a:r>
              <a:rPr lang="ko-KR"/>
              <a:t> 복습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2b099ef0e3_0_96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구조 (예시)</a:t>
            </a:r>
            <a:endParaRPr b="1"/>
          </a:p>
        </p:txBody>
      </p:sp>
      <p:sp>
        <p:nvSpPr>
          <p:cNvPr id="1444" name="Google Shape;1444;g22b099ef0e3_0_96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5" name="Google Shape;1445;g22b099ef0e3_0_961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input shape과 상관없이, </a:t>
            </a: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정해진 hidden unit의 갯수와 동일한 값을 output shape 산출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46" name="Google Shape;1446;g22b099ef0e3_0_961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https://ratsgo.github.io/natural%20language%20processing/2017/03/09/rnnlstm/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https://wikidocs.net/22886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7" name="Google Shape;1447;g22b099ef0e3_0_9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6477" y="5341100"/>
            <a:ext cx="6331673" cy="453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8" name="Google Shape;1448;g22b099ef0e3_0_9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8600" y="5069850"/>
            <a:ext cx="8249800" cy="57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g22b099ef0e3_0_961"/>
          <p:cNvSpPr/>
          <p:nvPr/>
        </p:nvSpPr>
        <p:spPr>
          <a:xfrm>
            <a:off x="4068675" y="6369800"/>
            <a:ext cx="5358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g22b099ef0e3_0_961"/>
          <p:cNvSpPr/>
          <p:nvPr/>
        </p:nvSpPr>
        <p:spPr>
          <a:xfrm>
            <a:off x="5835600" y="8804725"/>
            <a:ext cx="5358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g22b099ef0e3_0_96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2b099ef0e3_0_97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구조 (예시)</a:t>
            </a:r>
            <a:endParaRPr b="1"/>
          </a:p>
        </p:txBody>
      </p:sp>
      <p:sp>
        <p:nvSpPr>
          <p:cNvPr id="1457" name="Google Shape;1457;g22b099ef0e3_0_97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58" name="Google Shape;1458;g22b099ef0e3_0_97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input shape에 대해 설명드리면 </a:t>
            </a: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2 에 해당되는 input_length는 RNN의 길이를 나타냅니다.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10에 해당되는 input_dim 은 input vector의 size(dim)을 의미합니다.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59" name="Google Shape;1459;g22b099ef0e3_0_974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https://ratsgo.github.io/natural%20language%20processing/2017/03/09/rnnlstm/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https://wikidocs.net/22886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0" name="Google Shape;1460;g22b099ef0e3_0_9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6477" y="5341100"/>
            <a:ext cx="6331673" cy="453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1" name="Google Shape;1461;g22b099ef0e3_0_9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8600" y="5069850"/>
            <a:ext cx="8249800" cy="57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g22b099ef0e3_0_974"/>
          <p:cNvSpPr/>
          <p:nvPr/>
        </p:nvSpPr>
        <p:spPr>
          <a:xfrm>
            <a:off x="5835600" y="6369800"/>
            <a:ext cx="9114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g22b099ef0e3_0_974"/>
          <p:cNvSpPr/>
          <p:nvPr/>
        </p:nvSpPr>
        <p:spPr>
          <a:xfrm rot="5400000">
            <a:off x="14699125" y="9301017"/>
            <a:ext cx="21768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g22b099ef0e3_0_974"/>
          <p:cNvSpPr/>
          <p:nvPr/>
        </p:nvSpPr>
        <p:spPr>
          <a:xfrm>
            <a:off x="15068400" y="8426990"/>
            <a:ext cx="2173200" cy="12936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g22b099ef0e3_0_97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2b099ef0e3_0_98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구조 (예시)</a:t>
            </a:r>
            <a:endParaRPr b="1"/>
          </a:p>
        </p:txBody>
      </p:sp>
      <p:sp>
        <p:nvSpPr>
          <p:cNvPr id="1471" name="Google Shape;1471;g22b099ef0e3_0_98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72" name="Google Shape;1472;g22b099ef0e3_0_988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return_sequences 옵션을 True로 주게되면 다대다로, 모든 step에서 output을 출력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73" name="Google Shape;1473;g22b099ef0e3_0_988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https://ratsgo.github.io/natural%20language%20processing/2017/03/09/rnnlstm/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https://wikidocs.net/22886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4" name="Google Shape;1474;g22b099ef0e3_0_9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6477" y="5341100"/>
            <a:ext cx="6331673" cy="453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5" name="Google Shape;1475;g22b099ef0e3_0_9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150" y="4589025"/>
            <a:ext cx="11677425" cy="5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g22b099ef0e3_0_988"/>
          <p:cNvSpPr/>
          <p:nvPr/>
        </p:nvSpPr>
        <p:spPr>
          <a:xfrm>
            <a:off x="7802900" y="5232800"/>
            <a:ext cx="33270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g22b099ef0e3_0_988"/>
          <p:cNvSpPr/>
          <p:nvPr/>
        </p:nvSpPr>
        <p:spPr>
          <a:xfrm>
            <a:off x="5261800" y="7789475"/>
            <a:ext cx="5112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22b099ef0e3_0_988"/>
          <p:cNvSpPr/>
          <p:nvPr/>
        </p:nvSpPr>
        <p:spPr>
          <a:xfrm>
            <a:off x="15366750" y="5841525"/>
            <a:ext cx="1972200" cy="38061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g22b099ef0e3_0_98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2b099ef0e3_0_7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한계</a:t>
            </a:r>
            <a:endParaRPr b="1"/>
          </a:p>
        </p:txBody>
      </p:sp>
      <p:sp>
        <p:nvSpPr>
          <p:cNvPr id="1485" name="Google Shape;1485;g22b099ef0e3_0_75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86" name="Google Shape;1486;g22b099ef0e3_0_759"/>
          <p:cNvSpPr txBox="1"/>
          <p:nvPr>
            <p:ph idx="3" type="body"/>
          </p:nvPr>
        </p:nvSpPr>
        <p:spPr>
          <a:xfrm>
            <a:off x="1582375" y="29364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그레디언트 소실 문제 </a:t>
            </a:r>
            <a:br>
              <a:rPr lang="ko-KR" sz="3997">
                <a:solidFill>
                  <a:srgbClr val="230054"/>
                </a:solidFill>
              </a:rPr>
            </a:b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연쇄법칙(chain rule)에 의해 속미분된 계수값이 계속 곱해진다.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f(3*g(3*h(3*k(x))))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87" name="Google Shape;1487;g22b099ef0e3_0_759"/>
          <p:cNvSpPr txBox="1"/>
          <p:nvPr/>
        </p:nvSpPr>
        <p:spPr>
          <a:xfrm>
            <a:off x="14439125" y="10607375"/>
            <a:ext cx="470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https://velog.io/@tobigs-text1314/CS224n-Lecture-7-Vanishing-Gradients-And-Fancy-RNNs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g22b099ef0e3_0_7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0350" y="6200898"/>
            <a:ext cx="10863527" cy="426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9" name="Google Shape;1489;g22b099ef0e3_0_7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2b099ef0e3_0_8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그레디언트 소실문제</a:t>
            </a:r>
            <a:endParaRPr b="1"/>
          </a:p>
        </p:txBody>
      </p:sp>
      <p:sp>
        <p:nvSpPr>
          <p:cNvPr id="1495" name="Google Shape;1495;g22b099ef0e3_0_80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496" name="Google Shape;1496;g22b099ef0e3_0_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950" y="3040225"/>
            <a:ext cx="11763299" cy="507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7" name="Google Shape;1497;g22b099ef0e3_0_8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0850" y="6355449"/>
            <a:ext cx="7121500" cy="4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22b099ef0e3_0_8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56cfceee75_0_385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Seq2Seq 구조</a:t>
            </a:r>
            <a:endParaRPr b="1"/>
          </a:p>
        </p:txBody>
      </p:sp>
      <p:sp>
        <p:nvSpPr>
          <p:cNvPr id="1504" name="Google Shape;1504;g256cfceee75_0_385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05" name="Google Shape;1505;g256cfceee75_0_3851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인코더 + 디코더 구조의 모델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인코더의 마지막 레이어가 디코더에게 정보 전달.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06" name="Google Shape;1506;g256cfceee75_0_3851"/>
          <p:cNvSpPr txBox="1"/>
          <p:nvPr/>
        </p:nvSpPr>
        <p:spPr>
          <a:xfrm>
            <a:off x="14178900" y="10445800"/>
            <a:ext cx="53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https://jiho-ml.com/weekly-nlp-22/</a:t>
            </a:r>
            <a:endParaRPr/>
          </a:p>
        </p:txBody>
      </p:sp>
      <p:sp>
        <p:nvSpPr>
          <p:cNvPr id="1507" name="Google Shape;1507;g256cfceee75_0_385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pic>
        <p:nvPicPr>
          <p:cNvPr id="1508" name="Google Shape;1508;g256cfceee75_0_38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52" y="5347125"/>
            <a:ext cx="8847950" cy="415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9" name="Google Shape;1509;g256cfceee75_0_38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1100" y="4926850"/>
            <a:ext cx="8145400" cy="5518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56cfceee75_0_38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Seq2Seq 구조</a:t>
            </a:r>
            <a:endParaRPr b="1"/>
          </a:p>
        </p:txBody>
      </p:sp>
      <p:sp>
        <p:nvSpPr>
          <p:cNvPr id="1515" name="Google Shape;1515;g256cfceee75_0_386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16" name="Google Shape;1516;g256cfceee75_0_386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TMI) Beam Search , 여러개의 후보군을 기반으로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17" name="Google Shape;1517;g256cfceee75_0_3864"/>
          <p:cNvSpPr txBox="1"/>
          <p:nvPr/>
        </p:nvSpPr>
        <p:spPr>
          <a:xfrm>
            <a:off x="14178900" y="10445800"/>
            <a:ext cx="53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https://jiho-ml.com/weekly-nlp-22/</a:t>
            </a:r>
            <a:endParaRPr/>
          </a:p>
        </p:txBody>
      </p:sp>
      <p:sp>
        <p:nvSpPr>
          <p:cNvPr id="1518" name="Google Shape;1518;g256cfceee75_0_38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pic>
        <p:nvPicPr>
          <p:cNvPr id="1519" name="Google Shape;1519;g256cfceee75_0_38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676" y="4411501"/>
            <a:ext cx="8701550" cy="5793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2b099ef0e3_0_7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한계</a:t>
            </a:r>
            <a:endParaRPr b="1"/>
          </a:p>
        </p:txBody>
      </p:sp>
      <p:sp>
        <p:nvSpPr>
          <p:cNvPr id="1525" name="Google Shape;1525;g22b099ef0e3_0_77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26" name="Google Shape;1526;g22b099ef0e3_0_77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병목 현상</a:t>
            </a:r>
            <a:br>
              <a:rPr lang="ko-KR" sz="3997">
                <a:solidFill>
                  <a:srgbClr val="230054"/>
                </a:solidFill>
              </a:rPr>
            </a:b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한정된 크기의 Context Vector를 통해 Encoder의 내용을 Decoder에 전달함.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527" name="Google Shape;1527;g22b099ef0e3_0_7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5100" y="6205650"/>
            <a:ext cx="10287000" cy="325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8" name="Google Shape;1528;g22b099ef0e3_0_777"/>
          <p:cNvSpPr txBox="1"/>
          <p:nvPr/>
        </p:nvSpPr>
        <p:spPr>
          <a:xfrm>
            <a:off x="15583550" y="10814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https://melona94.tistory.com/8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g22b099ef0e3_0_7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2b099ef0e3_0_7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병목현상</a:t>
            </a:r>
            <a:endParaRPr b="1"/>
          </a:p>
        </p:txBody>
      </p:sp>
      <p:sp>
        <p:nvSpPr>
          <p:cNvPr id="1535" name="Google Shape;1535;g22b099ef0e3_0_79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36" name="Google Shape;1536;g22b099ef0e3_0_79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sz="3997">
                <a:solidFill>
                  <a:srgbClr val="230054"/>
                </a:solidFill>
              </a:rPr>
              <a:t>Encoder</a:t>
            </a:r>
            <a:r>
              <a:rPr lang="ko-KR" sz="3997">
                <a:solidFill>
                  <a:srgbClr val="230054"/>
                </a:solidFill>
              </a:rPr>
              <a:t> : 보고서 100장을 읽고 1장으로 정리해서 드릴게요.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8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b="1" lang="ko-KR" sz="3997">
                <a:solidFill>
                  <a:srgbClr val="230054"/>
                </a:solidFill>
              </a:rPr>
              <a:t>Decoder</a:t>
            </a:r>
            <a:r>
              <a:rPr lang="ko-KR" sz="3997">
                <a:solidFill>
                  <a:srgbClr val="230054"/>
                </a:solidFill>
              </a:rPr>
              <a:t> : 장난하냐? .. 이 1장보고 100장을 어케씀!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537" name="Google Shape;1537;g22b099ef0e3_0_796"/>
          <p:cNvPicPr preferRelativeResize="0"/>
          <p:nvPr/>
        </p:nvPicPr>
        <p:blipFill rotWithShape="1">
          <a:blip r:embed="rId3">
            <a:alphaModFix/>
          </a:blip>
          <a:srcRect b="3578" l="0" r="0" t="-3580"/>
          <a:stretch/>
        </p:blipFill>
        <p:spPr>
          <a:xfrm>
            <a:off x="395900" y="5851975"/>
            <a:ext cx="5602828" cy="47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g22b099ef0e3_0_7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1625" y="2128000"/>
            <a:ext cx="4569000" cy="398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22b099ef0e3_0_7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2b099ef0e3_0_71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LSTM(Long Short Term Memory)</a:t>
            </a:r>
            <a:endParaRPr b="1"/>
          </a:p>
        </p:txBody>
      </p:sp>
      <p:sp>
        <p:nvSpPr>
          <p:cNvPr id="1545" name="Google Shape;1545;g22b099ef0e3_0_71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46" name="Google Shape;1546;g22b099ef0e3_0_712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Cell state에 전체정보를 가지며, 필요한 정보만 hidden state에서 계산 진행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4가지 gate를 사용하여 정보 전달 및 학습하며, 마지막에 cell </a:t>
            </a:r>
            <a:r>
              <a:rPr b="1" lang="ko-KR" sz="3997">
                <a:solidFill>
                  <a:srgbClr val="230054"/>
                </a:solidFill>
              </a:rPr>
              <a:t>+</a:t>
            </a:r>
            <a:r>
              <a:rPr lang="ko-KR" sz="3997">
                <a:solidFill>
                  <a:srgbClr val="230054"/>
                </a:solidFill>
              </a:rPr>
              <a:t> hidden 진행</a:t>
            </a: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문제해결 원리 : RNN의 오차역전파 시 발생하던 </a:t>
            </a:r>
            <a:r>
              <a:rPr b="1" lang="ko-KR" sz="3997">
                <a:solidFill>
                  <a:srgbClr val="230054"/>
                </a:solidFill>
              </a:rPr>
              <a:t>그레디언트 손실문제를 완화</a:t>
            </a:r>
            <a:endParaRPr b="1" sz="3997">
              <a:solidFill>
                <a:srgbClr val="230054"/>
              </a:solidFill>
            </a:endParaRPr>
          </a:p>
        </p:txBody>
      </p:sp>
      <p:pic>
        <p:nvPicPr>
          <p:cNvPr id="1547" name="Google Shape;1547;g22b099ef0e3_0_7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725" y="6619600"/>
            <a:ext cx="8704566" cy="4085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8" name="Google Shape;1548;g22b099ef0e3_0_712"/>
          <p:cNvSpPr txBox="1"/>
          <p:nvPr/>
        </p:nvSpPr>
        <p:spPr>
          <a:xfrm>
            <a:off x="13854725" y="10251025"/>
            <a:ext cx="531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https://www.projectpro.io/article/lstm-model/832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g22b099ef0e3_0_71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56cfceee75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</p:txBody>
      </p:sp>
      <p:sp>
        <p:nvSpPr>
          <p:cNvPr id="1122" name="Google Shape;1122;g256cfceee75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23" name="Google Shape;1123;g256cfceee75_0_0"/>
          <p:cNvPicPr preferRelativeResize="0"/>
          <p:nvPr/>
        </p:nvPicPr>
        <p:blipFill rotWithShape="1">
          <a:blip r:embed="rId3">
            <a:alphaModFix/>
          </a:blip>
          <a:srcRect b="0" l="0" r="50394" t="0"/>
          <a:stretch/>
        </p:blipFill>
        <p:spPr>
          <a:xfrm>
            <a:off x="2551349" y="3607700"/>
            <a:ext cx="9162999" cy="64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g256cfceee75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54efb39728_0_1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어텐션(Attention) 구조의 등장</a:t>
            </a:r>
            <a:endParaRPr b="1"/>
          </a:p>
        </p:txBody>
      </p:sp>
      <p:sp>
        <p:nvSpPr>
          <p:cNvPr id="1555" name="Google Shape;1555;g254efb39728_0_1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56" name="Google Shape;1556;g254efb39728_0_17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역전파 시에 발생하는 그레디언트 소실 문제 해결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역전파 시, 모든 스텝을 거치지 않고 </a:t>
            </a:r>
            <a:r>
              <a:rPr b="1" lang="ko-KR" sz="3997">
                <a:solidFill>
                  <a:srgbClr val="230054"/>
                </a:solidFill>
              </a:rPr>
              <a:t>다이렉트로 그레디언트 전달</a:t>
            </a:r>
            <a:endParaRPr b="1" sz="3997">
              <a:solidFill>
                <a:srgbClr val="230054"/>
              </a:solidFill>
            </a:endParaRPr>
          </a:p>
        </p:txBody>
      </p:sp>
      <p:pic>
        <p:nvPicPr>
          <p:cNvPr id="1557" name="Google Shape;1557;g254efb39728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250" y="5402126"/>
            <a:ext cx="5060804" cy="475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8" name="Google Shape;1558;g254efb39728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3825" y="5402125"/>
            <a:ext cx="9296761" cy="475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9" name="Google Shape;1559;g254efb39728_0_176"/>
          <p:cNvSpPr txBox="1"/>
          <p:nvPr/>
        </p:nvSpPr>
        <p:spPr>
          <a:xfrm>
            <a:off x="9934500" y="10495925"/>
            <a:ext cx="998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https://towardsdatascience.com/sequence-2-sequence-model-with-attention-mechanism-9e9ca2a613a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https://machinelearningmastery.com/how-does-attention-work-in-encoder-decoder-recurrent-neural-networks/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g254efb39728_0_1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2b099ef0e3_0_7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셀프 어텐션(self- Attention) </a:t>
            </a:r>
            <a:endParaRPr b="1"/>
          </a:p>
        </p:txBody>
      </p:sp>
      <p:sp>
        <p:nvSpPr>
          <p:cNvPr id="1566" name="Google Shape;1566;g22b099ef0e3_0_70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67" name="Google Shape;1567;g22b099ef0e3_0_70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입력벡터를 Query, Key , Value 형태로 변환하여 중요도(Attention)을 계산.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CNN, RNN에서 존재하던 위치정보는 positional embedding을 통해 전달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568" name="Google Shape;1568;g22b099ef0e3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9175" y="4783875"/>
            <a:ext cx="4569000" cy="60161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9" name="Google Shape;1569;g22b099ef0e3_0_704"/>
          <p:cNvSpPr txBox="1"/>
          <p:nvPr/>
        </p:nvSpPr>
        <p:spPr>
          <a:xfrm>
            <a:off x="11690025" y="10800075"/>
            <a:ext cx="767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https://arxiv.org/abs/1706.03762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https://discuss.huggingface.co/t/question-about-attention-score-computation-intuition/3141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0" name="Google Shape;1570;g22b099ef0e3_0_7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7800" y="5670000"/>
            <a:ext cx="7551158" cy="4755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1" name="Google Shape;1571;g22b099ef0e3_0_7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494fb4fa4a_0_397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577" name="Google Shape;1577;g1494fb4fa4a_0_3977"/>
          <p:cNvSpPr txBox="1"/>
          <p:nvPr>
            <p:ph idx="2" type="body"/>
          </p:nvPr>
        </p:nvSpPr>
        <p:spPr>
          <a:xfrm>
            <a:off x="1604988" y="5056241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Transfer Learning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2b099ef0e3_0_9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Transfer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583" name="Google Shape;1583;g22b099ef0e3_0_9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84" name="Google Shape;1584;g22b099ef0e3_0_95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전이학습</a:t>
            </a:r>
            <a:r>
              <a:rPr lang="ko-KR"/>
              <a:t>은 타인이 기학습한 모델의 가중치(weight)를 가져와 사용하는 것이다.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인공지능 발전에 크게 기여한 방법이다.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585" name="Google Shape;1585;g22b099ef0e3_0_95"/>
          <p:cNvSpPr txBox="1"/>
          <p:nvPr/>
        </p:nvSpPr>
        <p:spPr>
          <a:xfrm>
            <a:off x="15583525" y="1071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https://jonhyuk0922.tistory.com/51</a:t>
            </a:r>
            <a:endParaRPr/>
          </a:p>
        </p:txBody>
      </p:sp>
      <p:sp>
        <p:nvSpPr>
          <p:cNvPr id="1586" name="Google Shape;1586;g22b099ef0e3_0_95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전이학</a:t>
            </a:r>
            <a:r>
              <a:rPr lang="ko-KR"/>
              <a:t>습(Transfer Learning)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587" name="Google Shape;1587;g22b099ef0e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875" y="4915438"/>
            <a:ext cx="8001000" cy="464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8" name="Google Shape;1588;g22b099ef0e3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4175" y="4986875"/>
            <a:ext cx="8191500" cy="450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56cfceee75_0_37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Transfer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594" name="Google Shape;1594;g256cfceee75_0_375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95" name="Google Shape;1595;g256cfceee75_0_3750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전이학습</a:t>
            </a:r>
            <a:r>
              <a:rPr lang="ko-KR"/>
              <a:t>시, </a:t>
            </a:r>
            <a:r>
              <a:rPr lang="ko-KR"/>
              <a:t>가중치(weight)를 선택하</a:t>
            </a:r>
            <a:r>
              <a:rPr lang="ko-KR"/>
              <a:t>여 가져올 수 있다.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아래</a:t>
            </a:r>
            <a:r>
              <a:rPr lang="ko-KR"/>
              <a:t>와 같은 경우, 마지막 풀링레이어와 분류기에 대한 가중치를 안가져올 수도 있다.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596" name="Google Shape;1596;g256cfceee75_0_3750"/>
          <p:cNvSpPr txBox="1"/>
          <p:nvPr/>
        </p:nvSpPr>
        <p:spPr>
          <a:xfrm>
            <a:off x="15583525" y="10711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https://jonhyuk0922.tistory.com/51</a:t>
            </a:r>
            <a:endParaRPr/>
          </a:p>
        </p:txBody>
      </p:sp>
      <p:sp>
        <p:nvSpPr>
          <p:cNvPr id="1597" name="Google Shape;1597;g256cfceee75_0_3750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전이학습(Transfer Learning)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598" name="Google Shape;1598;g256cfceee75_0_3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875" y="4915438"/>
            <a:ext cx="8001000" cy="464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9" name="Google Shape;1599;g256cfceee75_0_3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4175" y="4986875"/>
            <a:ext cx="8191500" cy="450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0" name="Google Shape;1600;g256cfceee75_0_37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186" y="5484900"/>
            <a:ext cx="6672375" cy="37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256cfceee75_0_3750"/>
          <p:cNvSpPr/>
          <p:nvPr/>
        </p:nvSpPr>
        <p:spPr>
          <a:xfrm>
            <a:off x="4190450" y="6025700"/>
            <a:ext cx="2873100" cy="4002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g256cfceee75_0_3750"/>
          <p:cNvSpPr/>
          <p:nvPr/>
        </p:nvSpPr>
        <p:spPr>
          <a:xfrm>
            <a:off x="10664925" y="7852000"/>
            <a:ext cx="7110000" cy="12354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56cfceee75_0_376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Transfer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608" name="Google Shape;1608;g256cfceee75_0_376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09" name="Google Shape;1609;g256cfceee75_0_3766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전이학습 </a:t>
            </a:r>
            <a:r>
              <a:rPr lang="ko-KR"/>
              <a:t>시, 일부 레이어의 가중치를 학습하지 않을수있다. (freeze)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예시) 수십만장으로 학습된 모델, 그러나 분류기만 학습하고 싶을때 사용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610" name="Google Shape;1610;g256cfceee75_0_3766"/>
          <p:cNvSpPr txBox="1"/>
          <p:nvPr/>
        </p:nvSpPr>
        <p:spPr>
          <a:xfrm>
            <a:off x="13759675" y="10607350"/>
            <a:ext cx="52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https://www.tensorflow.org/guide/keras/transfer_learning?hl=ko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1" name="Google Shape;1611;g256cfceee75_0_3766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전이학습(Transfer Learning)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612" name="Google Shape;1612;g256cfceee75_0_37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875" y="4915438"/>
            <a:ext cx="8001000" cy="464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3" name="Google Shape;1613;g256cfceee75_0_37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4175" y="4986875"/>
            <a:ext cx="8191500" cy="450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4" name="Google Shape;1614;g256cfceee75_0_3766"/>
          <p:cNvSpPr/>
          <p:nvPr/>
        </p:nvSpPr>
        <p:spPr>
          <a:xfrm>
            <a:off x="10275350" y="4986875"/>
            <a:ext cx="8001000" cy="29562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g256cfceee75_0_37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6" name="Google Shape;1616;g256cfceee75_0_37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25" y="7331595"/>
            <a:ext cx="8956103" cy="81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g256cfceee75_0_3766"/>
          <p:cNvSpPr/>
          <p:nvPr/>
        </p:nvSpPr>
        <p:spPr>
          <a:xfrm>
            <a:off x="933950" y="7433650"/>
            <a:ext cx="3621600" cy="6084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494fb4fa4a_0_398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623" name="Google Shape;1623;g1494fb4fa4a_0_398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Overfitting </a:t>
            </a:r>
            <a:r>
              <a:rPr lang="ko-KR"/>
              <a:t>과 Data Augmentation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256cfceee75_0_370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Overfitting(과대적합)</a:t>
            </a:r>
            <a:r>
              <a:rPr b="1" lang="ko-KR"/>
              <a:t> 이란? </a:t>
            </a:r>
            <a:endParaRPr b="1"/>
          </a:p>
        </p:txBody>
      </p:sp>
      <p:sp>
        <p:nvSpPr>
          <p:cNvPr id="1629" name="Google Shape;1629;g256cfceee75_0_370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30" name="Google Shape;1630;g256cfceee75_0_3703"/>
          <p:cNvSpPr txBox="1"/>
          <p:nvPr>
            <p:ph idx="3" type="body"/>
          </p:nvPr>
        </p:nvSpPr>
        <p:spPr>
          <a:xfrm>
            <a:off x="854575" y="324680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42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50"/>
              <a:buChar char="-"/>
            </a:pPr>
            <a:r>
              <a:rPr lang="ko-KR" sz="3950"/>
              <a:t>모델</a:t>
            </a:r>
            <a:r>
              <a:rPr lang="ko-KR" sz="3950"/>
              <a:t>이 </a:t>
            </a:r>
            <a:r>
              <a:rPr lang="ko-KR" sz="3950">
                <a:solidFill>
                  <a:srgbClr val="4F4FFC"/>
                </a:solidFill>
              </a:rPr>
              <a:t>학습 데이터(train data)에 지나치게 학습</a:t>
            </a:r>
            <a:r>
              <a:rPr lang="ko-KR" sz="3950"/>
              <a:t>되면서 평가 데이터(test data)에 대한 결과값이 나빠지는 현상.</a:t>
            </a:r>
            <a:endParaRPr sz="3950"/>
          </a:p>
          <a:p>
            <a:pPr indent="-4542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50"/>
              <a:buChar char="-"/>
            </a:pPr>
            <a:r>
              <a:rPr lang="ko-KR" sz="3950"/>
              <a:t>모델 학습의 목적은 학습 데이터(train data)를 통해 평가 데이터(test data)를 잘 맞추게 되는 것이다. 이를 </a:t>
            </a:r>
            <a:r>
              <a:rPr lang="ko-KR" sz="3950">
                <a:solidFill>
                  <a:srgbClr val="4F4FFC"/>
                </a:solidFill>
              </a:rPr>
              <a:t>일반화(generalizaition)</a:t>
            </a:r>
            <a:r>
              <a:rPr lang="ko-KR" sz="3950"/>
              <a:t>이라 부른다.</a:t>
            </a:r>
            <a:endParaRPr sz="3950"/>
          </a:p>
        </p:txBody>
      </p:sp>
      <p:sp>
        <p:nvSpPr>
          <p:cNvPr id="1631" name="Google Shape;1631;g256cfceee75_0_370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</a:t>
            </a:r>
            <a:r>
              <a:rPr lang="ko-KR"/>
              <a:t>과 Data Augmentation</a:t>
            </a:r>
            <a:endParaRPr/>
          </a:p>
        </p:txBody>
      </p:sp>
      <p:pic>
        <p:nvPicPr>
          <p:cNvPr id="1632" name="Google Shape;1632;g256cfceee75_0_3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850" y="6369800"/>
            <a:ext cx="14273789" cy="4039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56cfceee75_0_371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Overfitting(과대적합) 예시 </a:t>
            </a:r>
            <a:endParaRPr b="1"/>
          </a:p>
        </p:txBody>
      </p:sp>
      <p:sp>
        <p:nvSpPr>
          <p:cNvPr id="1638" name="Google Shape;1638;g256cfceee75_0_371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39" name="Google Shape;1639;g256cfceee75_0_3716"/>
          <p:cNvSpPr txBox="1"/>
          <p:nvPr>
            <p:ph idx="3" type="body"/>
          </p:nvPr>
        </p:nvSpPr>
        <p:spPr>
          <a:xfrm>
            <a:off x="854575" y="324680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42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950"/>
              <a:buChar char="-"/>
            </a:pPr>
            <a:r>
              <a:rPr lang="ko-KR" sz="3950">
                <a:solidFill>
                  <a:srgbClr val="202020"/>
                </a:solidFill>
              </a:rPr>
              <a:t>자 아래 사진은 아이돌그룹 사진이야. </a:t>
            </a:r>
            <a:endParaRPr sz="3950">
              <a:solidFill>
                <a:srgbClr val="202020"/>
              </a:solidFill>
            </a:endParaRPr>
          </a:p>
        </p:txBody>
      </p:sp>
      <p:sp>
        <p:nvSpPr>
          <p:cNvPr id="1640" name="Google Shape;1640;g256cfceee75_0_371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</p:txBody>
      </p:sp>
      <p:pic>
        <p:nvPicPr>
          <p:cNvPr id="1641" name="Google Shape;1641;g256cfceee75_0_3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00" y="5986525"/>
            <a:ext cx="4291762" cy="5229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2" name="Google Shape;1642;g256cfceee75_0_3716"/>
          <p:cNvSpPr txBox="1"/>
          <p:nvPr/>
        </p:nvSpPr>
        <p:spPr>
          <a:xfrm>
            <a:off x="14171225" y="10815575"/>
            <a:ext cx="49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https://www.kocis.go.kr/koreanet/view.do?seq=1042688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https://ko.wikipedia.org/wik</a:t>
            </a:r>
            <a:endParaRPr/>
          </a:p>
        </p:txBody>
      </p:sp>
      <p:pic>
        <p:nvPicPr>
          <p:cNvPr id="1643" name="Google Shape;1643;g256cfceee75_0_37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02998" y="6546550"/>
            <a:ext cx="9079050" cy="3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g256cfceee75_0_37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2762" y="6522200"/>
            <a:ext cx="4327836" cy="252096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5" name="Google Shape;1645;g256cfceee75_0_3716"/>
          <p:cNvSpPr txBox="1"/>
          <p:nvPr>
            <p:ph idx="3" type="body"/>
          </p:nvPr>
        </p:nvSpPr>
        <p:spPr>
          <a:xfrm>
            <a:off x="854575" y="451295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42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3950"/>
              <a:buChar char="-"/>
            </a:pPr>
            <a:r>
              <a:rPr lang="ko-KR" sz="3950">
                <a:solidFill>
                  <a:srgbClr val="4700A8"/>
                </a:solidFill>
              </a:rPr>
              <a:t>걸그룹은 잘 맞추나 보이그룹을 못맞출 수 있다. (심지어 방탄)</a:t>
            </a:r>
            <a:endParaRPr sz="3950">
              <a:solidFill>
                <a:srgbClr val="4700A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56cfceee75_0_373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Overfitting(과대적합) 해결방안 </a:t>
            </a:r>
            <a:endParaRPr b="1"/>
          </a:p>
        </p:txBody>
      </p:sp>
      <p:sp>
        <p:nvSpPr>
          <p:cNvPr id="1651" name="Google Shape;1651;g256cfceee75_0_373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52" name="Google Shape;1652;g256cfceee75_0_3733"/>
          <p:cNvSpPr txBox="1"/>
          <p:nvPr>
            <p:ph idx="3" type="body"/>
          </p:nvPr>
        </p:nvSpPr>
        <p:spPr>
          <a:xfrm>
            <a:off x="854575" y="324680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9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950"/>
              <a:buAutoNum type="arabicPeriod"/>
            </a:pPr>
            <a:r>
              <a:rPr lang="ko-KR" sz="3950">
                <a:solidFill>
                  <a:srgbClr val="202020"/>
                </a:solidFill>
              </a:rPr>
              <a:t>Early Stopping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학습이 과하게 진행되지않도록 </a:t>
            </a:r>
            <a:r>
              <a:rPr lang="ko-KR" sz="3950">
                <a:solidFill>
                  <a:srgbClr val="4F4FFC"/>
                </a:solidFill>
              </a:rPr>
              <a:t>학습 에폭을 조절하여 학습을 미리(early) 강제종료(stop)</a:t>
            </a:r>
            <a:r>
              <a:rPr lang="ko-KR" sz="3950">
                <a:solidFill>
                  <a:srgbClr val="202020"/>
                </a:solidFill>
              </a:rPr>
              <a:t>하는 기법</a:t>
            </a:r>
            <a:endParaRPr sz="3950">
              <a:solidFill>
                <a:srgbClr val="202020"/>
              </a:solidFill>
            </a:endParaRPr>
          </a:p>
        </p:txBody>
      </p:sp>
      <p:sp>
        <p:nvSpPr>
          <p:cNvPr id="1653" name="Google Shape;1653;g256cfceee75_0_373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</p:txBody>
      </p:sp>
      <p:pic>
        <p:nvPicPr>
          <p:cNvPr id="1654" name="Google Shape;1654;g256cfceee75_0_3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25" y="5767350"/>
            <a:ext cx="8372200" cy="445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5" name="Google Shape;1655;g256cfceee75_0_3733"/>
          <p:cNvSpPr txBox="1"/>
          <p:nvPr/>
        </p:nvSpPr>
        <p:spPr>
          <a:xfrm>
            <a:off x="13892100" y="10495925"/>
            <a:ext cx="483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https://www.tensorflow.org/api_docs/python/tf/keras/callbacks/EarlyStopping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6" name="Google Shape;1656;g256cfceee75_0_37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2425" y="6032200"/>
            <a:ext cx="5586825" cy="3283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56cfceee75_0_43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지도학습</a:t>
            </a:r>
            <a:endParaRPr/>
          </a:p>
        </p:txBody>
      </p:sp>
      <p:sp>
        <p:nvSpPr>
          <p:cNvPr id="1130" name="Google Shape;1130;g256cfceee75_0_43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31" name="Google Shape;1131;g256cfceee75_0_438"/>
          <p:cNvSpPr txBox="1"/>
          <p:nvPr>
            <p:ph idx="3" type="body"/>
          </p:nvPr>
        </p:nvSpPr>
        <p:spPr>
          <a:xfrm>
            <a:off x="1274625" y="3149601"/>
            <a:ext cx="13866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모델이 입력 데이터와 레이블 데이터를 모두 사용하여 학습하는 방법</a:t>
            </a:r>
            <a:endParaRPr sz="3200"/>
          </a:p>
        </p:txBody>
      </p:sp>
      <p:pic>
        <p:nvPicPr>
          <p:cNvPr id="1132" name="Google Shape;1132;g256cfceee75_0_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124" y="4131775"/>
            <a:ext cx="8116774" cy="60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g256cfceee75_0_438"/>
          <p:cNvSpPr/>
          <p:nvPr/>
        </p:nvSpPr>
        <p:spPr>
          <a:xfrm>
            <a:off x="12043925" y="6148363"/>
            <a:ext cx="4261800" cy="20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MODEL</a:t>
            </a:r>
            <a:endParaRPr b="1" sz="3200"/>
          </a:p>
        </p:txBody>
      </p:sp>
      <p:sp>
        <p:nvSpPr>
          <p:cNvPr id="1134" name="Google Shape;1134;g256cfceee75_0_438"/>
          <p:cNvSpPr/>
          <p:nvPr/>
        </p:nvSpPr>
        <p:spPr>
          <a:xfrm>
            <a:off x="13289675" y="4131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35" name="Google Shape;1135;g256cfceee75_0_438"/>
          <p:cNvSpPr/>
          <p:nvPr/>
        </p:nvSpPr>
        <p:spPr>
          <a:xfrm>
            <a:off x="13289675" y="9098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OUTPUT</a:t>
            </a:r>
            <a:endParaRPr sz="2000"/>
          </a:p>
        </p:txBody>
      </p:sp>
      <p:cxnSp>
        <p:nvCxnSpPr>
          <p:cNvPr id="1136" name="Google Shape;1136;g256cfceee75_0_438"/>
          <p:cNvCxnSpPr>
            <a:stCxn id="1134" idx="4"/>
            <a:endCxn id="1133" idx="0"/>
          </p:cNvCxnSpPr>
          <p:nvPr/>
        </p:nvCxnSpPr>
        <p:spPr>
          <a:xfrm>
            <a:off x="14174825" y="51370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g256cfceee75_0_438"/>
          <p:cNvCxnSpPr/>
          <p:nvPr/>
        </p:nvCxnSpPr>
        <p:spPr>
          <a:xfrm>
            <a:off x="14174825" y="80874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g256cfceee75_0_438"/>
          <p:cNvSpPr/>
          <p:nvPr/>
        </p:nvSpPr>
        <p:spPr>
          <a:xfrm>
            <a:off x="15553650" y="9098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LABEL</a:t>
            </a:r>
            <a:endParaRPr sz="2000"/>
          </a:p>
        </p:txBody>
      </p:sp>
      <p:cxnSp>
        <p:nvCxnSpPr>
          <p:cNvPr id="1139" name="Google Shape;1139;g256cfceee75_0_438"/>
          <p:cNvCxnSpPr>
            <a:stCxn id="1135" idx="6"/>
            <a:endCxn id="1138" idx="2"/>
          </p:cNvCxnSpPr>
          <p:nvPr/>
        </p:nvCxnSpPr>
        <p:spPr>
          <a:xfrm>
            <a:off x="15059975" y="9601425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g256cfceee75_0_43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56cfceee75_0_379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Overfitting(과대적합) 해결방안 </a:t>
            </a:r>
            <a:endParaRPr b="1"/>
          </a:p>
        </p:txBody>
      </p:sp>
      <p:sp>
        <p:nvSpPr>
          <p:cNvPr id="1662" name="Google Shape;1662;g256cfceee75_0_379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63" name="Google Shape;1663;g256cfceee75_0_3797"/>
          <p:cNvSpPr txBox="1"/>
          <p:nvPr>
            <p:ph idx="3" type="body"/>
          </p:nvPr>
        </p:nvSpPr>
        <p:spPr>
          <a:xfrm>
            <a:off x="854575" y="324680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2. DropOut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202020"/>
              </a:solidFill>
            </a:endParaRPr>
          </a:p>
          <a:p>
            <a:pPr indent="-479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950"/>
              <a:buChar char="-"/>
            </a:pPr>
            <a:r>
              <a:rPr lang="ko-KR" sz="3950">
                <a:solidFill>
                  <a:srgbClr val="202020"/>
                </a:solidFill>
              </a:rPr>
              <a:t>학습할때 모델의 </a:t>
            </a:r>
            <a:r>
              <a:rPr lang="ko-KR" sz="3950">
                <a:solidFill>
                  <a:srgbClr val="4F4FFC"/>
                </a:solidFill>
              </a:rPr>
              <a:t>일부 노드를 미사용</a:t>
            </a:r>
            <a:r>
              <a:rPr lang="ko-KR" sz="3950">
                <a:solidFill>
                  <a:srgbClr val="202020"/>
                </a:solidFill>
              </a:rPr>
              <a:t>하여 오버피팅 방지</a:t>
            </a:r>
            <a:endParaRPr sz="3950">
              <a:solidFill>
                <a:srgbClr val="202020"/>
              </a:solidFill>
            </a:endParaRPr>
          </a:p>
          <a:p>
            <a:pPr indent="-479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950"/>
              <a:buChar char="-"/>
            </a:pPr>
            <a:r>
              <a:rPr lang="ko-KR" sz="3950">
                <a:solidFill>
                  <a:srgbClr val="202020"/>
                </a:solidFill>
              </a:rPr>
              <a:t>하이퍼파라미터 p로 미사용하는 </a:t>
            </a:r>
            <a:r>
              <a:rPr lang="ko-KR" sz="3950">
                <a:solidFill>
                  <a:srgbClr val="4F4FFC"/>
                </a:solidFill>
              </a:rPr>
              <a:t>노드의 비율(확률) 지정</a:t>
            </a:r>
            <a:endParaRPr sz="3950">
              <a:solidFill>
                <a:srgbClr val="4F4FFC"/>
              </a:solidFill>
            </a:endParaRPr>
          </a:p>
          <a:p>
            <a:pPr indent="-479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950"/>
              <a:buChar char="-"/>
            </a:pPr>
            <a:r>
              <a:rPr b="1" lang="ko-KR" sz="3950">
                <a:solidFill>
                  <a:srgbClr val="202020"/>
                </a:solidFill>
              </a:rPr>
              <a:t>단, 평가할때는 모두 사용</a:t>
            </a:r>
            <a:endParaRPr b="1" sz="3950">
              <a:solidFill>
                <a:srgbClr val="202020"/>
              </a:solidFill>
            </a:endParaRPr>
          </a:p>
        </p:txBody>
      </p:sp>
      <p:sp>
        <p:nvSpPr>
          <p:cNvPr id="1664" name="Google Shape;1664;g256cfceee75_0_379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</p:txBody>
      </p:sp>
      <p:pic>
        <p:nvPicPr>
          <p:cNvPr id="1665" name="Google Shape;1665;g256cfceee75_0_3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350" y="6821700"/>
            <a:ext cx="10338581" cy="297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6" name="Google Shape;1666;g256cfceee75_0_3797"/>
          <p:cNvSpPr txBox="1"/>
          <p:nvPr/>
        </p:nvSpPr>
        <p:spPr>
          <a:xfrm>
            <a:off x="14485200" y="10661675"/>
            <a:ext cx="48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hlinkClick r:id="rId4"/>
              </a:rPr>
              <a:t>https://www.youtube.com/watch?v=XmLYl17DbbA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56cfceee75_0_378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Overfitting(과대적합) 해결방안 </a:t>
            </a:r>
            <a:endParaRPr b="1"/>
          </a:p>
        </p:txBody>
      </p:sp>
      <p:sp>
        <p:nvSpPr>
          <p:cNvPr id="1672" name="Google Shape;1672;g256cfceee75_0_378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73" name="Google Shape;1673;g256cfceee75_0_3782"/>
          <p:cNvSpPr txBox="1"/>
          <p:nvPr>
            <p:ph idx="3" type="body"/>
          </p:nvPr>
        </p:nvSpPr>
        <p:spPr>
          <a:xfrm>
            <a:off x="854575" y="324680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3. Data Augmentation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학습에 사용될 데이터를 생성하여 늘려주는 방법.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모델은 입력에 의존적이기에, 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양질의 많은 데이터를 넣어주면 대체로 성능이 오른다.</a:t>
            </a:r>
            <a:endParaRPr sz="3950">
              <a:solidFill>
                <a:srgbClr val="202020"/>
              </a:solidFill>
            </a:endParaRPr>
          </a:p>
        </p:txBody>
      </p:sp>
      <p:sp>
        <p:nvSpPr>
          <p:cNvPr id="1674" name="Google Shape;1674;g256cfceee75_0_378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</p:txBody>
      </p:sp>
      <p:pic>
        <p:nvPicPr>
          <p:cNvPr id="1675" name="Google Shape;1675;g256cfceee75_0_3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9900" y="5569099"/>
            <a:ext cx="6563601" cy="4137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56cfceee75_0_384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Overfitting(과대적합) 해결방안 </a:t>
            </a:r>
            <a:endParaRPr b="1"/>
          </a:p>
        </p:txBody>
      </p:sp>
      <p:sp>
        <p:nvSpPr>
          <p:cNvPr id="1681" name="Google Shape;1681;g256cfceee75_0_384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82" name="Google Shape;1682;g256cfceee75_0_3843"/>
          <p:cNvSpPr txBox="1"/>
          <p:nvPr>
            <p:ph idx="3" type="body"/>
          </p:nvPr>
        </p:nvSpPr>
        <p:spPr>
          <a:xfrm>
            <a:off x="854575" y="3246800"/>
            <a:ext cx="19674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3. Data Augmentation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학습에 사용될 데이터를 생성하여 늘려주는 방법.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모델은 입력에 의존적이기에, </a:t>
            </a:r>
            <a:endParaRPr sz="3950">
              <a:solidFill>
                <a:srgbClr val="20202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50">
                <a:solidFill>
                  <a:srgbClr val="202020"/>
                </a:solidFill>
              </a:rPr>
              <a:t>양질의 많은 데이터를 넣어주면 대체로 성능이 오른다.</a:t>
            </a:r>
            <a:endParaRPr sz="3950">
              <a:solidFill>
                <a:srgbClr val="202020"/>
              </a:solidFill>
            </a:endParaRPr>
          </a:p>
        </p:txBody>
      </p:sp>
      <p:sp>
        <p:nvSpPr>
          <p:cNvPr id="1683" name="Google Shape;1683;g256cfceee75_0_384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</p:txBody>
      </p:sp>
      <p:pic>
        <p:nvPicPr>
          <p:cNvPr id="1684" name="Google Shape;1684;g256cfceee75_0_3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9900" y="5569099"/>
            <a:ext cx="6563601" cy="4137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56cfceee75_0_38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이미지제너레이터(ImageDataGenerator)를 이용한 이미지 증강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 b="1"/>
          </a:p>
        </p:txBody>
      </p:sp>
      <p:sp>
        <p:nvSpPr>
          <p:cNvPr id="1690" name="Google Shape;1690;g256cfceee75_0_38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91" name="Google Shape;1691;g256cfceee75_0_387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크기 조정 (rescale)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회전 (rotation_range)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뒤집기 (horizontal_flip, vertical_flip)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각도 변경(shear_range) 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위치 변경(width_shift_range, height_shift_range)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확대(zoom range)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내 손실된 픽셀 채우기 (fill_mode)</a:t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이미지의 채널을 변경 (channel_shift_range)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692" name="Google Shape;1692;g256cfceee75_0_38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693" name="Google Shape;1693;g256cfceee75_0_3875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4" name="Google Shape;1694;g256cfceee75_0_3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56cfceee75_0_388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이미지제너레이터(ImageDataGenerator)를 이용한 이미지 증강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 b="1"/>
          </a:p>
        </p:txBody>
      </p:sp>
      <p:sp>
        <p:nvSpPr>
          <p:cNvPr id="1700" name="Google Shape;1700;g256cfceee75_0_388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01" name="Google Shape;1701;g256cfceee75_0_388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이미지 회전 (rotation_range)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02" name="Google Shape;1702;g256cfceee75_0_388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03" name="Google Shape;1703;g256cfceee75_0_3884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4" name="Google Shape;1704;g256cfceee75_0_38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g256cfceee75_0_38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625" y="5347125"/>
            <a:ext cx="9286875" cy="4371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256cfceee75_0_389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이미지제너레이터(ImageDataGenerator)를 이용한 이미지 증강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 b="1"/>
          </a:p>
        </p:txBody>
      </p:sp>
      <p:sp>
        <p:nvSpPr>
          <p:cNvPr id="1711" name="Google Shape;1711;g256cfceee75_0_389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12" name="Google Shape;1712;g256cfceee75_0_389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2. 이미지 뒤집기 (horizontal_flip, vertical_flip)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13" name="Google Shape;1713;g256cfceee75_0_389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14" name="Google Shape;1714;g256cfceee75_0_3894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5" name="Google Shape;1715;g256cfceee75_0_38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g256cfceee75_0_38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800" y="5426450"/>
            <a:ext cx="5133750" cy="5431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56cfceee75_0_3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이미지제너레이터(ImageDataGenerator)를 이용한 이미지 증강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 b="1"/>
          </a:p>
        </p:txBody>
      </p:sp>
      <p:sp>
        <p:nvSpPr>
          <p:cNvPr id="1722" name="Google Shape;1722;g256cfceee75_0_390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23" name="Google Shape;1723;g256cfceee75_0_390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3. 이미지 각도 변경(shear_range)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24" name="Google Shape;1724;g256cfceee75_0_3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25" name="Google Shape;1725;g256cfceee75_0_3904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6" name="Google Shape;1726;g256cfceee75_0_39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g256cfceee75_0_3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800" y="5432900"/>
            <a:ext cx="5932822" cy="5341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256cfceee75_0_391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이미지제너레이터(ImageDataGenerator)를 이용한 이미지 증강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 b="1"/>
          </a:p>
        </p:txBody>
      </p:sp>
      <p:sp>
        <p:nvSpPr>
          <p:cNvPr id="1733" name="Google Shape;1733;g256cfceee75_0_391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34" name="Google Shape;1734;g256cfceee75_0_391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4. 이미지 확대(zoom range)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35" name="Google Shape;1735;g256cfceee75_0_391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36" name="Google Shape;1736;g256cfceee75_0_3914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7" name="Google Shape;1737;g256cfceee75_0_39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256cfceee75_0_39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225" y="5475175"/>
            <a:ext cx="9614575" cy="422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56cfceee75_0_392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이미지제너레이터(ImageDataGenerator)</a:t>
            </a:r>
            <a:r>
              <a:rPr b="1" lang="ko-KR"/>
              <a:t>를 이용한 이미지 증강</a:t>
            </a:r>
            <a:endParaRPr b="1"/>
          </a:p>
        </p:txBody>
      </p:sp>
      <p:sp>
        <p:nvSpPr>
          <p:cNvPr id="1744" name="Google Shape;1744;g256cfceee75_0_392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45" name="Google Shape;1745;g256cfceee75_0_3924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데이터를 원하는 형태로 변환하여 증식하는데 사용되는 클래스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5. 이미지 내 손실된 픽셀 채우기 (fill_mode)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46" name="Google Shape;1746;g256cfceee75_0_392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47" name="Google Shape;1747;g256cfceee75_0_3924"/>
          <p:cNvSpPr txBox="1"/>
          <p:nvPr/>
        </p:nvSpPr>
        <p:spPr>
          <a:xfrm>
            <a:off x="10764600" y="10603775"/>
            <a:ext cx="8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https://www.tensorflow.org/api_docs/python/tf/keras/preprocessing/image/ImageDataGenerator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8" name="Google Shape;1748;g256cfceee75_0_39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3975" y="4622950"/>
            <a:ext cx="77152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g256cfceee75_0_39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2500" y="5694325"/>
            <a:ext cx="8932100" cy="28847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56cfceee75_0_436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텍스트 데이터 증강 예시</a:t>
            </a:r>
            <a:endParaRPr b="1"/>
          </a:p>
        </p:txBody>
      </p:sp>
      <p:sp>
        <p:nvSpPr>
          <p:cNvPr id="1755" name="Google Shape;1755;g256cfceee75_0_436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56" name="Google Shape;1756;g256cfceee75_0_436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Back Translation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57" name="Google Shape;1757;g256cfceee75_0_436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pic>
        <p:nvPicPr>
          <p:cNvPr id="1758" name="Google Shape;1758;g256cfceee75_0_4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00" y="4219925"/>
            <a:ext cx="9956151" cy="328055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9" name="Google Shape;1759;g256cfceee75_0_4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400" y="7943870"/>
            <a:ext cx="9956150" cy="335818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56cfceee75_0_88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비지도학습</a:t>
            </a:r>
            <a:endParaRPr/>
          </a:p>
        </p:txBody>
      </p:sp>
      <p:sp>
        <p:nvSpPr>
          <p:cNvPr id="1146" name="Google Shape;1146;g256cfceee75_0_88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47" name="Google Shape;1147;g256cfceee75_0_884"/>
          <p:cNvSpPr txBox="1"/>
          <p:nvPr>
            <p:ph idx="3" type="body"/>
          </p:nvPr>
        </p:nvSpPr>
        <p:spPr>
          <a:xfrm>
            <a:off x="1274450" y="3215151"/>
            <a:ext cx="138663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모델이 입력 데이터만 사용하여 학습하는 방법</a:t>
            </a:r>
            <a:endParaRPr sz="3200"/>
          </a:p>
        </p:txBody>
      </p:sp>
      <p:pic>
        <p:nvPicPr>
          <p:cNvPr id="1148" name="Google Shape;1148;g256cfceee75_0_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08" y="4721867"/>
            <a:ext cx="7250650" cy="41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256cfceee75_0_884"/>
          <p:cNvSpPr txBox="1"/>
          <p:nvPr/>
        </p:nvSpPr>
        <p:spPr>
          <a:xfrm>
            <a:off x="2658525" y="5160900"/>
            <a:ext cx="555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E69138"/>
                </a:solidFill>
              </a:rPr>
              <a:t>자습</a:t>
            </a:r>
            <a:endParaRPr b="1" sz="6000">
              <a:solidFill>
                <a:srgbClr val="E69138"/>
              </a:solidFill>
            </a:endParaRPr>
          </a:p>
        </p:txBody>
      </p:sp>
      <p:sp>
        <p:nvSpPr>
          <p:cNvPr id="1150" name="Google Shape;1150;g256cfceee75_0_884"/>
          <p:cNvSpPr/>
          <p:nvPr/>
        </p:nvSpPr>
        <p:spPr>
          <a:xfrm>
            <a:off x="12043925" y="6148363"/>
            <a:ext cx="4261800" cy="20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MODEL</a:t>
            </a:r>
            <a:endParaRPr b="1" sz="3200"/>
          </a:p>
        </p:txBody>
      </p:sp>
      <p:sp>
        <p:nvSpPr>
          <p:cNvPr id="1151" name="Google Shape;1151;g256cfceee75_0_884"/>
          <p:cNvSpPr/>
          <p:nvPr/>
        </p:nvSpPr>
        <p:spPr>
          <a:xfrm>
            <a:off x="13289675" y="4131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52" name="Google Shape;1152;g256cfceee75_0_884"/>
          <p:cNvSpPr/>
          <p:nvPr/>
        </p:nvSpPr>
        <p:spPr>
          <a:xfrm>
            <a:off x="13289675" y="9098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OUTPUT</a:t>
            </a:r>
            <a:endParaRPr sz="2000"/>
          </a:p>
        </p:txBody>
      </p:sp>
      <p:cxnSp>
        <p:nvCxnSpPr>
          <p:cNvPr id="1153" name="Google Shape;1153;g256cfceee75_0_884"/>
          <p:cNvCxnSpPr>
            <a:stCxn id="1151" idx="4"/>
            <a:endCxn id="1150" idx="0"/>
          </p:cNvCxnSpPr>
          <p:nvPr/>
        </p:nvCxnSpPr>
        <p:spPr>
          <a:xfrm>
            <a:off x="14174825" y="51370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g256cfceee75_0_884"/>
          <p:cNvCxnSpPr/>
          <p:nvPr/>
        </p:nvCxnSpPr>
        <p:spPr>
          <a:xfrm>
            <a:off x="14174825" y="80874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g256cfceee75_0_884"/>
          <p:cNvCxnSpPr>
            <a:stCxn id="1152" idx="6"/>
            <a:endCxn id="1156" idx="2"/>
          </p:cNvCxnSpPr>
          <p:nvPr/>
        </p:nvCxnSpPr>
        <p:spPr>
          <a:xfrm>
            <a:off x="15059975" y="9601425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7" name="Google Shape;1157;g256cfceee75_0_884"/>
          <p:cNvSpPr/>
          <p:nvPr/>
        </p:nvSpPr>
        <p:spPr>
          <a:xfrm>
            <a:off x="15553775" y="9098775"/>
            <a:ext cx="32439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Instance , Input ..</a:t>
            </a:r>
            <a:endParaRPr sz="2000"/>
          </a:p>
        </p:txBody>
      </p:sp>
      <p:sp>
        <p:nvSpPr>
          <p:cNvPr id="1158" name="Google Shape;1158;g256cfceee75_0_88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56cfceee75_0_437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텍스트 데이터 증강 예시</a:t>
            </a:r>
            <a:endParaRPr b="1"/>
          </a:p>
        </p:txBody>
      </p:sp>
      <p:sp>
        <p:nvSpPr>
          <p:cNvPr id="1765" name="Google Shape;1765;g256cfceee75_0_437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66" name="Google Shape;1766;g256cfceee75_0_4378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2. EDA(Easy Data Augmentation) 에 속하는 기법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67" name="Google Shape;1767;g256cfceee75_0_437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pic>
        <p:nvPicPr>
          <p:cNvPr id="1768" name="Google Shape;1768;g256cfceee75_0_4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425" y="4214000"/>
            <a:ext cx="10421775" cy="65284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9" name="Google Shape;1769;g256cfceee75_0_4378"/>
          <p:cNvSpPr txBox="1"/>
          <p:nvPr/>
        </p:nvSpPr>
        <p:spPr>
          <a:xfrm>
            <a:off x="1376450" y="4214000"/>
            <a:ext cx="102891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900"/>
              <a:buFont typeface="Nanum Gothic"/>
              <a:buChar char="-"/>
            </a:pP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SR(유의어 교체) </a:t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900"/>
              <a:buFont typeface="Nanum Gothic"/>
              <a:buChar char="-"/>
            </a:pP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RS(두 단어 위치 변경) </a:t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900"/>
              <a:buFont typeface="Nanum Gothic"/>
              <a:buChar char="-"/>
            </a:pP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RI(임의 단어 삽입)</a:t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900"/>
              <a:buFont typeface="Nanum Gothic"/>
              <a:buChar char="-"/>
            </a:pP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RD(임의 단어 삭제) </a:t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0" name="Google Shape;1770;g256cfceee75_0_4378"/>
          <p:cNvSpPr txBox="1"/>
          <p:nvPr/>
        </p:nvSpPr>
        <p:spPr>
          <a:xfrm>
            <a:off x="16286325" y="10875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hlinkClick r:id="rId4"/>
              </a:rPr>
              <a:t>https://arxiv.org/abs/1901.11196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56cfceee75_0_440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텍스트 데이터 증강 예시</a:t>
            </a:r>
            <a:endParaRPr b="1"/>
          </a:p>
        </p:txBody>
      </p:sp>
      <p:sp>
        <p:nvSpPr>
          <p:cNvPr id="1776" name="Google Shape;1776;g256cfceee75_0_440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77" name="Google Shape;1777;g256cfceee75_0_4401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2. EDA(Easy Data Augmentation) 에 속하는 기법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78" name="Google Shape;1778;g256cfceee75_0_440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79" name="Google Shape;1779;g256cfceee75_0_4401"/>
          <p:cNvSpPr txBox="1"/>
          <p:nvPr/>
        </p:nvSpPr>
        <p:spPr>
          <a:xfrm>
            <a:off x="1376450" y="4214000"/>
            <a:ext cx="1028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900"/>
              <a:buFont typeface="Nanum Gothic"/>
              <a:buChar char="-"/>
            </a:pP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KoEDA</a:t>
            </a: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0" name="Google Shape;1780;g256cfceee75_0_4401"/>
          <p:cNvSpPr txBox="1"/>
          <p:nvPr/>
        </p:nvSpPr>
        <p:spPr>
          <a:xfrm>
            <a:off x="16201125" y="10924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hlinkClick r:id="rId3"/>
              </a:rPr>
              <a:t>https://github.com/toriving/KoEDA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81" name="Google Shape;1781;g256cfceee75_0_4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75" y="4527350"/>
            <a:ext cx="11913849" cy="54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56cfceee75_0_441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텍스트 데이터 증강 예시</a:t>
            </a:r>
            <a:endParaRPr b="1"/>
          </a:p>
        </p:txBody>
      </p:sp>
      <p:sp>
        <p:nvSpPr>
          <p:cNvPr id="1787" name="Google Shape;1787;g256cfceee75_0_441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88" name="Google Shape;1788;g256cfceee75_0_441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3. 문체변환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sp>
        <p:nvSpPr>
          <p:cNvPr id="1789" name="Google Shape;1789;g256cfceee75_0_441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Overfitting 과 Data Augmentation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90" name="Google Shape;1790;g256cfceee75_0_4413"/>
          <p:cNvSpPr txBox="1"/>
          <p:nvPr/>
        </p:nvSpPr>
        <p:spPr>
          <a:xfrm>
            <a:off x="1376450" y="4214000"/>
            <a:ext cx="1028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3900"/>
              <a:buFont typeface="Nanum Gothic"/>
              <a:buChar char="-"/>
            </a:pPr>
            <a:r>
              <a:rPr b="1" lang="ko-KR" sz="3900">
                <a:solidFill>
                  <a:srgbClr val="3C3C3C"/>
                </a:solidFill>
                <a:latin typeface="Nanum Gothic"/>
                <a:ea typeface="Nanum Gothic"/>
                <a:cs typeface="Nanum Gothic"/>
                <a:sym typeface="Nanum Gothic"/>
              </a:rPr>
              <a:t>초딩체, 중딩체, 성경체 등등</a:t>
            </a:r>
            <a:endParaRPr b="1" sz="3900">
              <a:solidFill>
                <a:srgbClr val="3C3C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1" name="Google Shape;1791;g256cfceee75_0_4413"/>
          <p:cNvSpPr txBox="1"/>
          <p:nvPr/>
        </p:nvSpPr>
        <p:spPr>
          <a:xfrm>
            <a:off x="16201125" y="10924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비글 베타버전 : </a:t>
            </a:r>
            <a:r>
              <a:rPr lang="ko-KR" sz="1200" u="sng">
                <a:solidFill>
                  <a:schemeClr val="hlink"/>
                </a:solidFill>
                <a:hlinkClick r:id="rId3"/>
              </a:rPr>
              <a:t>http://bigle.ai/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92" name="Google Shape;1792;g256cfceee75_0_4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044" y="5160850"/>
            <a:ext cx="12175125" cy="49250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494fb4fa4a_0_399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798" name="Google Shape;1798;g1494fb4fa4a_0_399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Huggingface 소개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22b099ef0e3_0_88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804" name="Google Shape;1804;g22b099ef0e3_0_88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05" name="Google Shape;1805;g22b099ef0e3_0_886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Char char="-"/>
            </a:pPr>
            <a:r>
              <a:rPr lang="ko-KR" sz="3900"/>
              <a:t>기계학습</a:t>
            </a:r>
            <a:r>
              <a:rPr lang="ko-KR" sz="3900"/>
              <a:t>을 사용하여 애플리케이션을 구축하기 위한 도구를 개발하는 미국 회사</a:t>
            </a:r>
            <a:endParaRPr sz="3900"/>
          </a:p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2016년 3명의 프랑스 엔지니어에 의해 설립되었으며, 22년 1월 기준 1억달러 이상 투자유치</a:t>
            </a:r>
            <a:endParaRPr sz="3900"/>
          </a:p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transformers ,datasets …</a:t>
            </a:r>
            <a:endParaRPr sz="3900"/>
          </a:p>
        </p:txBody>
      </p:sp>
      <p:sp>
        <p:nvSpPr>
          <p:cNvPr id="1806" name="Google Shape;1806;g22b099ef0e3_0_88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Huggingface 소개 </a:t>
            </a:r>
            <a:endParaRPr/>
          </a:p>
        </p:txBody>
      </p:sp>
      <p:sp>
        <p:nvSpPr>
          <p:cNvPr id="1807" name="Google Shape;1807;g22b099ef0e3_0_886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https://huggingface.co/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8" name="Google Shape;1808;g22b099ef0e3_0_8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0" y="5614975"/>
            <a:ext cx="7775699" cy="5388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9" name="Google Shape;1809;g22b099ef0e3_0_8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1175" y="4866450"/>
            <a:ext cx="5197269" cy="613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256cfceee75_0_380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815" name="Google Shape;1815;g256cfceee75_0_380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16" name="Google Shape;1816;g256cfceee75_0_3808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transformers 모듈 사용해서 모델/토크나이저 불러오기 </a:t>
            </a:r>
            <a:endParaRPr sz="3900"/>
          </a:p>
        </p:txBody>
      </p:sp>
      <p:sp>
        <p:nvSpPr>
          <p:cNvPr id="1817" name="Google Shape;1817;g256cfceee75_0_380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Huggingface 소개 </a:t>
            </a:r>
            <a:endParaRPr/>
          </a:p>
        </p:txBody>
      </p:sp>
      <p:sp>
        <p:nvSpPr>
          <p:cNvPr id="1818" name="Google Shape;1818;g256cfceee75_0_3808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https://huggingface.co/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9" name="Google Shape;1819;g256cfceee75_0_3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450" y="4330775"/>
            <a:ext cx="17715787" cy="46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56cfceee75_0_383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825" name="Google Shape;1825;g256cfceee75_0_383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26" name="Google Shape;1826;g256cfceee75_0_3833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datasets</a:t>
            </a:r>
            <a:r>
              <a:rPr lang="ko-KR" sz="3900"/>
              <a:t> 모듈 사용해서 데이터셋 불러오기 </a:t>
            </a:r>
            <a:endParaRPr sz="3900"/>
          </a:p>
        </p:txBody>
      </p:sp>
      <p:sp>
        <p:nvSpPr>
          <p:cNvPr id="1827" name="Google Shape;1827;g256cfceee75_0_383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Huggingface 소개 </a:t>
            </a:r>
            <a:endParaRPr/>
          </a:p>
        </p:txBody>
      </p:sp>
      <p:sp>
        <p:nvSpPr>
          <p:cNvPr id="1828" name="Google Shape;1828;g256cfceee75_0_3833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https://huggingface.co/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9" name="Google Shape;1829;g256cfceee75_0_38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400" y="4474875"/>
            <a:ext cx="10612325" cy="6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56cfceee75_0_382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Huggingface 란? </a:t>
            </a:r>
            <a:endParaRPr b="1"/>
          </a:p>
        </p:txBody>
      </p:sp>
      <p:sp>
        <p:nvSpPr>
          <p:cNvPr id="1835" name="Google Shape;1835;g256cfceee75_0_382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36" name="Google Shape;1836;g256cfceee75_0_3821"/>
          <p:cNvSpPr txBox="1"/>
          <p:nvPr>
            <p:ph idx="3" type="body"/>
          </p:nvPr>
        </p:nvSpPr>
        <p:spPr>
          <a:xfrm>
            <a:off x="85605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1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ko-KR" sz="3900"/>
              <a:t>간단하게 pipeline으로 입력값에 대한 특정 task 수행</a:t>
            </a:r>
            <a:endParaRPr sz="3900"/>
          </a:p>
        </p:txBody>
      </p:sp>
      <p:sp>
        <p:nvSpPr>
          <p:cNvPr id="1837" name="Google Shape;1837;g256cfceee75_0_382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Huggingface 소개 </a:t>
            </a:r>
            <a:endParaRPr/>
          </a:p>
        </p:txBody>
      </p:sp>
      <p:sp>
        <p:nvSpPr>
          <p:cNvPr id="1838" name="Google Shape;1838;g256cfceee75_0_3821"/>
          <p:cNvSpPr txBox="1"/>
          <p:nvPr/>
        </p:nvSpPr>
        <p:spPr>
          <a:xfrm>
            <a:off x="15375650" y="10603775"/>
            <a:ext cx="35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https://huggingface.co/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g256cfceee75_0_38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450" y="7493638"/>
            <a:ext cx="13085676" cy="345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0" name="Google Shape;1840;g256cfceee75_0_38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701" y="3989728"/>
            <a:ext cx="11185734" cy="345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56cfceee75_0_178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퍼셉트론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4" name="Google Shape;1164;g256cfceee75_0_178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65" name="Google Shape;1165;g256cfceee75_0_1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150" y="4199802"/>
            <a:ext cx="11649876" cy="5289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cs231n.github.io/assets/nn1/neuron.png" id="1166" name="Google Shape;1166;g256cfceee75_0_1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520" y="5212528"/>
            <a:ext cx="6826724" cy="2856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7" name="Google Shape;1167;g256cfceee75_0_1780"/>
          <p:cNvSpPr txBox="1"/>
          <p:nvPr/>
        </p:nvSpPr>
        <p:spPr>
          <a:xfrm>
            <a:off x="10184300" y="10424700"/>
            <a:ext cx="88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출처 : </a:t>
            </a:r>
            <a:r>
              <a:rPr lang="ko-KR" u="sng">
                <a:solidFill>
                  <a:schemeClr val="hlink"/>
                </a:solidFill>
                <a:hlinkClick r:id="rId5"/>
              </a:rPr>
              <a:t>https://m.blog.naver.com/samsjang/220948258166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256cfceee75_0_1780"/>
          <p:cNvSpPr txBox="1"/>
          <p:nvPr/>
        </p:nvSpPr>
        <p:spPr>
          <a:xfrm>
            <a:off x="411450" y="2997850"/>
            <a:ext cx="163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ko-KR" sz="3600">
                <a:solidFill>
                  <a:schemeClr val="dk1"/>
                </a:solidFill>
              </a:rPr>
              <a:t>인간의 </a:t>
            </a:r>
            <a:r>
              <a:rPr lang="ko-KR" sz="3600">
                <a:solidFill>
                  <a:srgbClr val="20202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두뇌의 인지 능력을 모방하도록 만든 인위적인 네트워크</a:t>
            </a: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9" name="Google Shape;1169;g256cfceee75_0_1780"/>
          <p:cNvSpPr/>
          <p:nvPr/>
        </p:nvSpPr>
        <p:spPr>
          <a:xfrm>
            <a:off x="7432575" y="4156925"/>
            <a:ext cx="2644500" cy="57648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256cfceee75_0_1780"/>
          <p:cNvSpPr/>
          <p:nvPr/>
        </p:nvSpPr>
        <p:spPr>
          <a:xfrm>
            <a:off x="17084850" y="4156925"/>
            <a:ext cx="2644500" cy="57648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256cfceee75_0_1780"/>
          <p:cNvSpPr txBox="1"/>
          <p:nvPr/>
        </p:nvSpPr>
        <p:spPr>
          <a:xfrm>
            <a:off x="7678625" y="3553300"/>
            <a:ext cx="33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입력값(INPUT)</a:t>
            </a:r>
            <a:endParaRPr b="1" sz="2400">
              <a:solidFill>
                <a:srgbClr val="4F4FFC"/>
              </a:solidFill>
            </a:endParaRPr>
          </a:p>
        </p:txBody>
      </p:sp>
      <p:sp>
        <p:nvSpPr>
          <p:cNvPr id="1172" name="Google Shape;1172;g256cfceee75_0_1780"/>
          <p:cNvSpPr txBox="1"/>
          <p:nvPr/>
        </p:nvSpPr>
        <p:spPr>
          <a:xfrm>
            <a:off x="17084850" y="3553300"/>
            <a:ext cx="27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출력값(OUTPUT)</a:t>
            </a:r>
            <a:endParaRPr b="1" sz="2400">
              <a:solidFill>
                <a:srgbClr val="4F4FFC"/>
              </a:solidFill>
            </a:endParaRPr>
          </a:p>
        </p:txBody>
      </p:sp>
      <p:sp>
        <p:nvSpPr>
          <p:cNvPr id="1173" name="Google Shape;1173;g256cfceee75_0_17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56cfceee75_0_179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활성화함수(Activation function)의 필요성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9" name="Google Shape;1179;g256cfceee75_0_179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80" name="Google Shape;1180;g256cfceee75_0_1794"/>
          <p:cNvSpPr txBox="1"/>
          <p:nvPr/>
        </p:nvSpPr>
        <p:spPr>
          <a:xfrm>
            <a:off x="10754325" y="11072575"/>
            <a:ext cx="98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https://velog.io/@hyunsuki/Activation-Function%ED%99%9C%EC%84%B1%ED%99%94-%ED%95%A8%EC%88%98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g256cfceee75_0_1794"/>
          <p:cNvGrpSpPr/>
          <p:nvPr/>
        </p:nvGrpSpPr>
        <p:grpSpPr>
          <a:xfrm>
            <a:off x="13166766" y="2794899"/>
            <a:ext cx="4536900" cy="4217543"/>
            <a:chOff x="878973" y="6605199"/>
            <a:chExt cx="4536900" cy="4217543"/>
          </a:xfrm>
        </p:grpSpPr>
        <p:pic>
          <p:nvPicPr>
            <p:cNvPr id="1182" name="Google Shape;1182;g256cfceee75_0_17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32607" y="7329743"/>
              <a:ext cx="3429684" cy="3492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g256cfceee75_0_1794"/>
            <p:cNvSpPr txBox="1"/>
            <p:nvPr/>
          </p:nvSpPr>
          <p:spPr>
            <a:xfrm>
              <a:off x="878973" y="6605199"/>
              <a:ext cx="4536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Step function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4" name="Google Shape;1184;g256cfceee75_0_1794"/>
          <p:cNvSpPr txBox="1"/>
          <p:nvPr/>
        </p:nvSpPr>
        <p:spPr>
          <a:xfrm>
            <a:off x="1160300" y="3017700"/>
            <a:ext cx="11583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계단함수(Step function)</a:t>
            </a:r>
            <a:endParaRPr b="1"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가중합(w*x들의 합)이 기준치(threshold, 스레스홀드) 이하이면 0으로,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이상이면 1로 보내는 함수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=&gt; 머신러닝에서 “학습"할때 미분값(gradient) 사용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=&gt; 미분값이 0이거나 미분가능하지 않은 </a:t>
            </a:r>
            <a:r>
              <a:rPr b="1" lang="ko-KR" sz="3200">
                <a:solidFill>
                  <a:srgbClr val="C00000"/>
                </a:solidFill>
              </a:rPr>
              <a:t>계단함수는 학습불가</a:t>
            </a:r>
            <a:r>
              <a:rPr lang="ko-KR" sz="3200"/>
              <a:t>함.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pic>
        <p:nvPicPr>
          <p:cNvPr id="1185" name="Google Shape;1185;g256cfceee75_0_17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5225" y="7468300"/>
            <a:ext cx="3001575" cy="10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256cfceee75_0_179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56cfceee75_0_18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활성화함수(Activation function)의 필요성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92" name="Google Shape;1192;g256cfceee75_0_180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3" name="Google Shape;1193;g256cfceee75_0_1806"/>
          <p:cNvSpPr txBox="1"/>
          <p:nvPr/>
        </p:nvSpPr>
        <p:spPr>
          <a:xfrm>
            <a:off x="10754325" y="11072575"/>
            <a:ext cx="98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https://velog.io/@hyunsuki/Activation-Function%ED%99%9C%EC%84%B1%ED%99%94-%ED%95%A8%EC%88%98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256cfceee75_0_1806"/>
          <p:cNvSpPr txBox="1"/>
          <p:nvPr/>
        </p:nvSpPr>
        <p:spPr>
          <a:xfrm>
            <a:off x="1279575" y="2586150"/>
            <a:ext cx="15626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활성화함수(Activation function)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Sigmoid(시그모이드) : 미분 가능함. 모든 값에서 미분값이 양의 값 , 이진분류에서 활용 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ReLU(렐루) : 미분이 간단 , </a:t>
            </a:r>
            <a:r>
              <a:rPr b="1" lang="ko-KR" sz="3200">
                <a:solidFill>
                  <a:srgbClr val="C00000"/>
                </a:solidFill>
              </a:rPr>
              <a:t>딥러닝에서 가장 널리 사용 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1195" name="Google Shape;1195;g256cfceee75_0_1806"/>
          <p:cNvGrpSpPr/>
          <p:nvPr/>
        </p:nvGrpSpPr>
        <p:grpSpPr>
          <a:xfrm>
            <a:off x="2340445" y="6003704"/>
            <a:ext cx="5432700" cy="3233671"/>
            <a:chOff x="7619449" y="6877029"/>
            <a:chExt cx="5432700" cy="3233671"/>
          </a:xfrm>
        </p:grpSpPr>
        <p:pic>
          <p:nvPicPr>
            <p:cNvPr id="1196" name="Google Shape;1196;g256cfceee75_0_18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7786" y="7690053"/>
              <a:ext cx="5116130" cy="2420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7" name="Google Shape;1197;g256cfceee75_0_1806"/>
            <p:cNvSpPr txBox="1"/>
            <p:nvPr/>
          </p:nvSpPr>
          <p:spPr>
            <a:xfrm>
              <a:off x="7619449" y="6877029"/>
              <a:ext cx="5432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Sigmoid function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8" name="Google Shape;1198;g256cfceee75_0_1806"/>
          <p:cNvGrpSpPr/>
          <p:nvPr/>
        </p:nvGrpSpPr>
        <p:grpSpPr>
          <a:xfrm>
            <a:off x="9258576" y="5934992"/>
            <a:ext cx="6394200" cy="3371090"/>
            <a:chOff x="13532955" y="6877029"/>
            <a:chExt cx="6394200" cy="3371090"/>
          </a:xfrm>
        </p:grpSpPr>
        <p:pic>
          <p:nvPicPr>
            <p:cNvPr id="1199" name="Google Shape;1199;g256cfceee75_0_18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230127" y="7690053"/>
              <a:ext cx="5116132" cy="2558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0" name="Google Shape;1200;g256cfceee75_0_1806"/>
            <p:cNvSpPr txBox="1"/>
            <p:nvPr/>
          </p:nvSpPr>
          <p:spPr>
            <a:xfrm>
              <a:off x="13532955" y="6877029"/>
              <a:ext cx="6394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Rectified linear unit (ReLU)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1" name="Google Shape;1201;g256cfceee75_0_18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5954" y="9755487"/>
            <a:ext cx="3479450" cy="1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g256cfceee75_0_18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5475" y="9514827"/>
            <a:ext cx="3123700" cy="14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256cfceee75_0_18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 2주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2022-03-22T05:36:45Z</dcterms:created>
  <dc:creator>hyejeong</dc:creator>
</cp:coreProperties>
</file>